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 id="256" r:id="rId6"/>
    <p:sldId id="285" r:id="rId7"/>
    <p:sldId id="284" r:id="rId8"/>
    <p:sldId id="283" r:id="rId9"/>
    <p:sldId id="282" r:id="rId10"/>
    <p:sldId id="281" r:id="rId11"/>
    <p:sldId id="286" r:id="rId12"/>
    <p:sldId id="287" r:id="rId13"/>
    <p:sldId id="28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89C3"/>
    <a:srgbClr val="0072B5"/>
    <a:srgbClr val="005386"/>
    <a:srgbClr val="4597CA"/>
    <a:srgbClr val="D9EAF7"/>
    <a:srgbClr val="529F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1" autoAdjust="0"/>
    <p:restoredTop sz="94660"/>
  </p:normalViewPr>
  <p:slideViewPr>
    <p:cSldViewPr snapToGrid="0">
      <p:cViewPr varScale="1">
        <p:scale>
          <a:sx n="64" d="100"/>
          <a:sy n="64" d="100"/>
        </p:scale>
        <p:origin x="7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P%20i5\Documents\UIS\UAE%20Market%20Analysi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100"/>
              <a:t>UAE Companies'</a:t>
            </a:r>
            <a:r>
              <a:rPr lang="en-US" sz="1100" baseline="0"/>
              <a:t> Isnurance Revenue and Net Profit for Q3 2023 and Q3 2024</a:t>
            </a:r>
            <a:endParaRPr lang="en-US" sz="110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544058328813412"/>
          <c:y val="0.1451389869352657"/>
          <c:w val="0.78950676741416825"/>
          <c:h val="0.44133259544776388"/>
        </c:manualLayout>
      </c:layout>
      <c:barChart>
        <c:barDir val="col"/>
        <c:grouping val="clustered"/>
        <c:varyColors val="0"/>
        <c:ser>
          <c:idx val="0"/>
          <c:order val="0"/>
          <c:tx>
            <c:v>Insurance Revenue Q3 2023</c:v>
          </c:tx>
          <c:spPr>
            <a:solidFill>
              <a:schemeClr val="accent1"/>
            </a:solidFill>
            <a:ln>
              <a:noFill/>
            </a:ln>
            <a:effectLst/>
          </c:spPr>
          <c:invertIfNegative val="0"/>
          <c:cat>
            <c:strRef>
              <c:f>Sheet1!$B$4:$B$28</c:f>
              <c:strCache>
                <c:ptCount val="25"/>
                <c:pt idx="0">
                  <c:v>Orient</c:v>
                </c:pt>
                <c:pt idx="1">
                  <c:v>Sukoon Insurance</c:v>
                </c:pt>
                <c:pt idx="2">
                  <c:v>ADNIC</c:v>
                </c:pt>
                <c:pt idx="3">
                  <c:v>Dubai Insurance</c:v>
                </c:pt>
                <c:pt idx="4">
                  <c:v>Al Ain Ahlia</c:v>
                </c:pt>
                <c:pt idx="5">
                  <c:v>Al Buhaira</c:v>
                </c:pt>
                <c:pt idx="6">
                  <c:v>Emirates Insurance</c:v>
                </c:pt>
                <c:pt idx="7">
                  <c:v>Salama</c:v>
                </c:pt>
                <c:pt idx="8">
                  <c:v>Al Sagr</c:v>
                </c:pt>
                <c:pt idx="9">
                  <c:v>NGI</c:v>
                </c:pt>
                <c:pt idx="10">
                  <c:v>AD National Takaful</c:v>
                </c:pt>
                <c:pt idx="11">
                  <c:v>UNION</c:v>
                </c:pt>
                <c:pt idx="12">
                  <c:v>Oreint UNB Takaful</c:v>
                </c:pt>
                <c:pt idx="13">
                  <c:v>Fidelity United</c:v>
                </c:pt>
                <c:pt idx="14">
                  <c:v>Dubai National Ins</c:v>
                </c:pt>
                <c:pt idx="15">
                  <c:v>RAK</c:v>
                </c:pt>
                <c:pt idx="16">
                  <c:v>Al Dhafra</c:v>
                </c:pt>
                <c:pt idx="17">
                  <c:v>Alliance</c:v>
                </c:pt>
                <c:pt idx="18">
                  <c:v>Al Wathba</c:v>
                </c:pt>
                <c:pt idx="19">
                  <c:v>Al Fujaira</c:v>
                </c:pt>
                <c:pt idx="20">
                  <c:v>Insurance House</c:v>
                </c:pt>
                <c:pt idx="21">
                  <c:v>Takaful EM</c:v>
                </c:pt>
                <c:pt idx="22">
                  <c:v>Sukoon Takaful (ASCANA)</c:v>
                </c:pt>
                <c:pt idx="23">
                  <c:v>Hayah</c:v>
                </c:pt>
                <c:pt idx="24">
                  <c:v>Sharjah</c:v>
                </c:pt>
              </c:strCache>
            </c:strRef>
          </c:cat>
          <c:val>
            <c:numRef>
              <c:f>Sheet1!$C$4:$C$28</c:f>
              <c:numCache>
                <c:formatCode>#,##0_);\(#,##0\)</c:formatCode>
                <c:ptCount val="25"/>
                <c:pt idx="0">
                  <c:v>4670</c:v>
                </c:pt>
                <c:pt idx="1">
                  <c:v>3357</c:v>
                </c:pt>
                <c:pt idx="2">
                  <c:v>3334</c:v>
                </c:pt>
                <c:pt idx="3">
                  <c:v>1506</c:v>
                </c:pt>
                <c:pt idx="4">
                  <c:v>1040</c:v>
                </c:pt>
                <c:pt idx="5">
                  <c:v>883</c:v>
                </c:pt>
                <c:pt idx="6">
                  <c:v>862</c:v>
                </c:pt>
                <c:pt idx="7">
                  <c:v>824</c:v>
                </c:pt>
                <c:pt idx="8">
                  <c:v>593</c:v>
                </c:pt>
                <c:pt idx="9">
                  <c:v>541</c:v>
                </c:pt>
                <c:pt idx="10">
                  <c:v>480</c:v>
                </c:pt>
                <c:pt idx="11">
                  <c:v>472</c:v>
                </c:pt>
                <c:pt idx="12">
                  <c:v>464</c:v>
                </c:pt>
                <c:pt idx="13">
                  <c:v>410</c:v>
                </c:pt>
                <c:pt idx="14">
                  <c:v>343</c:v>
                </c:pt>
                <c:pt idx="15">
                  <c:v>342</c:v>
                </c:pt>
                <c:pt idx="16">
                  <c:v>239</c:v>
                </c:pt>
                <c:pt idx="17">
                  <c:v>224</c:v>
                </c:pt>
                <c:pt idx="18">
                  <c:v>221</c:v>
                </c:pt>
                <c:pt idx="19">
                  <c:v>201</c:v>
                </c:pt>
                <c:pt idx="20">
                  <c:v>185</c:v>
                </c:pt>
                <c:pt idx="21">
                  <c:v>155</c:v>
                </c:pt>
                <c:pt idx="22">
                  <c:v>98</c:v>
                </c:pt>
                <c:pt idx="23">
                  <c:v>64</c:v>
                </c:pt>
                <c:pt idx="24">
                  <c:v>16</c:v>
                </c:pt>
              </c:numCache>
            </c:numRef>
          </c:val>
          <c:extLst>
            <c:ext xmlns:c16="http://schemas.microsoft.com/office/drawing/2014/chart" uri="{C3380CC4-5D6E-409C-BE32-E72D297353CC}">
              <c16:uniqueId val="{00000000-1A55-4E8C-B3B7-6EF50BDD407E}"/>
            </c:ext>
          </c:extLst>
        </c:ser>
        <c:ser>
          <c:idx val="1"/>
          <c:order val="1"/>
          <c:tx>
            <c:v>Insurance Revenue Q3 2024</c:v>
          </c:tx>
          <c:spPr>
            <a:solidFill>
              <a:schemeClr val="accent2"/>
            </a:solidFill>
            <a:ln>
              <a:noFill/>
            </a:ln>
            <a:effectLst/>
          </c:spPr>
          <c:invertIfNegative val="0"/>
          <c:cat>
            <c:strRef>
              <c:f>Sheet1!$B$4:$B$28</c:f>
              <c:strCache>
                <c:ptCount val="25"/>
                <c:pt idx="0">
                  <c:v>Orient</c:v>
                </c:pt>
                <c:pt idx="1">
                  <c:v>Sukoon Insurance</c:v>
                </c:pt>
                <c:pt idx="2">
                  <c:v>ADNIC</c:v>
                </c:pt>
                <c:pt idx="3">
                  <c:v>Dubai Insurance</c:v>
                </c:pt>
                <c:pt idx="4">
                  <c:v>Al Ain Ahlia</c:v>
                </c:pt>
                <c:pt idx="5">
                  <c:v>Al Buhaira</c:v>
                </c:pt>
                <c:pt idx="6">
                  <c:v>Emirates Insurance</c:v>
                </c:pt>
                <c:pt idx="7">
                  <c:v>Salama</c:v>
                </c:pt>
                <c:pt idx="8">
                  <c:v>Al Sagr</c:v>
                </c:pt>
                <c:pt idx="9">
                  <c:v>NGI</c:v>
                </c:pt>
                <c:pt idx="10">
                  <c:v>AD National Takaful</c:v>
                </c:pt>
                <c:pt idx="11">
                  <c:v>UNION</c:v>
                </c:pt>
                <c:pt idx="12">
                  <c:v>Oreint UNB Takaful</c:v>
                </c:pt>
                <c:pt idx="13">
                  <c:v>Fidelity United</c:v>
                </c:pt>
                <c:pt idx="14">
                  <c:v>Dubai National Ins</c:v>
                </c:pt>
                <c:pt idx="15">
                  <c:v>RAK</c:v>
                </c:pt>
                <c:pt idx="16">
                  <c:v>Al Dhafra</c:v>
                </c:pt>
                <c:pt idx="17">
                  <c:v>Alliance</c:v>
                </c:pt>
                <c:pt idx="18">
                  <c:v>Al Wathba</c:v>
                </c:pt>
                <c:pt idx="19">
                  <c:v>Al Fujaira</c:v>
                </c:pt>
                <c:pt idx="20">
                  <c:v>Insurance House</c:v>
                </c:pt>
                <c:pt idx="21">
                  <c:v>Takaful EM</c:v>
                </c:pt>
                <c:pt idx="22">
                  <c:v>Sukoon Takaful (ASCANA)</c:v>
                </c:pt>
                <c:pt idx="23">
                  <c:v>Hayah</c:v>
                </c:pt>
                <c:pt idx="24">
                  <c:v>Sharjah</c:v>
                </c:pt>
              </c:strCache>
            </c:strRef>
          </c:cat>
          <c:val>
            <c:numRef>
              <c:f>Sheet1!$D$4:$D$28</c:f>
              <c:numCache>
                <c:formatCode>#,##0_);\(#,##0\)</c:formatCode>
                <c:ptCount val="25"/>
                <c:pt idx="0">
                  <c:v>5548</c:v>
                </c:pt>
                <c:pt idx="1">
                  <c:v>3906</c:v>
                </c:pt>
                <c:pt idx="2">
                  <c:v>5242</c:v>
                </c:pt>
                <c:pt idx="3">
                  <c:v>2165</c:v>
                </c:pt>
                <c:pt idx="4">
                  <c:v>800</c:v>
                </c:pt>
                <c:pt idx="5">
                  <c:v>1066</c:v>
                </c:pt>
                <c:pt idx="6">
                  <c:v>978</c:v>
                </c:pt>
                <c:pt idx="7">
                  <c:v>803</c:v>
                </c:pt>
                <c:pt idx="8">
                  <c:v>714</c:v>
                </c:pt>
                <c:pt idx="9">
                  <c:v>660</c:v>
                </c:pt>
                <c:pt idx="10">
                  <c:v>564</c:v>
                </c:pt>
                <c:pt idx="11">
                  <c:v>442</c:v>
                </c:pt>
                <c:pt idx="12">
                  <c:v>618</c:v>
                </c:pt>
                <c:pt idx="13">
                  <c:v>473</c:v>
                </c:pt>
                <c:pt idx="14">
                  <c:v>341</c:v>
                </c:pt>
                <c:pt idx="15">
                  <c:v>365</c:v>
                </c:pt>
                <c:pt idx="16">
                  <c:v>256</c:v>
                </c:pt>
                <c:pt idx="17">
                  <c:v>243</c:v>
                </c:pt>
                <c:pt idx="18">
                  <c:v>257</c:v>
                </c:pt>
                <c:pt idx="19">
                  <c:v>291</c:v>
                </c:pt>
                <c:pt idx="20">
                  <c:v>215</c:v>
                </c:pt>
                <c:pt idx="21">
                  <c:v>294</c:v>
                </c:pt>
                <c:pt idx="22">
                  <c:v>87</c:v>
                </c:pt>
                <c:pt idx="23">
                  <c:v>70</c:v>
                </c:pt>
                <c:pt idx="24">
                  <c:v>23</c:v>
                </c:pt>
              </c:numCache>
            </c:numRef>
          </c:val>
          <c:extLst>
            <c:ext xmlns:c16="http://schemas.microsoft.com/office/drawing/2014/chart" uri="{C3380CC4-5D6E-409C-BE32-E72D297353CC}">
              <c16:uniqueId val="{00000001-1A55-4E8C-B3B7-6EF50BDD407E}"/>
            </c:ext>
          </c:extLst>
        </c:ser>
        <c:dLbls>
          <c:showLegendKey val="0"/>
          <c:showVal val="0"/>
          <c:showCatName val="0"/>
          <c:showSerName val="0"/>
          <c:showPercent val="0"/>
          <c:showBubbleSize val="0"/>
        </c:dLbls>
        <c:gapWidth val="150"/>
        <c:axId val="447055248"/>
        <c:axId val="447042768"/>
      </c:barChart>
      <c:lineChart>
        <c:grouping val="standard"/>
        <c:varyColors val="0"/>
        <c:ser>
          <c:idx val="2"/>
          <c:order val="2"/>
          <c:tx>
            <c:v>Net Profit Q3 2023</c:v>
          </c:tx>
          <c:spPr>
            <a:ln w="28575" cap="rnd">
              <a:solidFill>
                <a:schemeClr val="accent3"/>
              </a:solidFill>
              <a:round/>
            </a:ln>
            <a:effectLst/>
          </c:spPr>
          <c:marker>
            <c:symbol val="none"/>
          </c:marker>
          <c:cat>
            <c:strRef>
              <c:f>Sheet1!$B$4:$B$28</c:f>
              <c:strCache>
                <c:ptCount val="25"/>
                <c:pt idx="0">
                  <c:v>Orient</c:v>
                </c:pt>
                <c:pt idx="1">
                  <c:v>Sukoon Insurance</c:v>
                </c:pt>
                <c:pt idx="2">
                  <c:v>ADNIC</c:v>
                </c:pt>
                <c:pt idx="3">
                  <c:v>Dubai Insurance</c:v>
                </c:pt>
                <c:pt idx="4">
                  <c:v>Al Ain Ahlia</c:v>
                </c:pt>
                <c:pt idx="5">
                  <c:v>Al Buhaira</c:v>
                </c:pt>
                <c:pt idx="6">
                  <c:v>Emirates Insurance</c:v>
                </c:pt>
                <c:pt idx="7">
                  <c:v>Salama</c:v>
                </c:pt>
                <c:pt idx="8">
                  <c:v>Al Sagr</c:v>
                </c:pt>
                <c:pt idx="9">
                  <c:v>NGI</c:v>
                </c:pt>
                <c:pt idx="10">
                  <c:v>AD National Takaful</c:v>
                </c:pt>
                <c:pt idx="11">
                  <c:v>UNION</c:v>
                </c:pt>
                <c:pt idx="12">
                  <c:v>Oreint UNB Takaful</c:v>
                </c:pt>
                <c:pt idx="13">
                  <c:v>Fidelity United</c:v>
                </c:pt>
                <c:pt idx="14">
                  <c:v>Dubai National Ins</c:v>
                </c:pt>
                <c:pt idx="15">
                  <c:v>RAK</c:v>
                </c:pt>
                <c:pt idx="16">
                  <c:v>Al Dhafra</c:v>
                </c:pt>
                <c:pt idx="17">
                  <c:v>Alliance</c:v>
                </c:pt>
                <c:pt idx="18">
                  <c:v>Al Wathba</c:v>
                </c:pt>
                <c:pt idx="19">
                  <c:v>Al Fujaira</c:v>
                </c:pt>
                <c:pt idx="20">
                  <c:v>Insurance House</c:v>
                </c:pt>
                <c:pt idx="21">
                  <c:v>Takaful EM</c:v>
                </c:pt>
                <c:pt idx="22">
                  <c:v>Sukoon Takaful (ASCANA)</c:v>
                </c:pt>
                <c:pt idx="23">
                  <c:v>Hayah</c:v>
                </c:pt>
                <c:pt idx="24">
                  <c:v>Sharjah</c:v>
                </c:pt>
              </c:strCache>
            </c:strRef>
          </c:cat>
          <c:val>
            <c:numRef>
              <c:f>Sheet1!$E$4:$E$28</c:f>
              <c:numCache>
                <c:formatCode>#,##0_);\(#,##0\)</c:formatCode>
                <c:ptCount val="25"/>
                <c:pt idx="0">
                  <c:v>504</c:v>
                </c:pt>
                <c:pt idx="1">
                  <c:v>185</c:v>
                </c:pt>
                <c:pt idx="2">
                  <c:v>302</c:v>
                </c:pt>
                <c:pt idx="3">
                  <c:v>111</c:v>
                </c:pt>
                <c:pt idx="4">
                  <c:v>39</c:v>
                </c:pt>
                <c:pt idx="5">
                  <c:v>-85</c:v>
                </c:pt>
                <c:pt idx="6">
                  <c:v>88</c:v>
                </c:pt>
                <c:pt idx="7">
                  <c:v>19</c:v>
                </c:pt>
                <c:pt idx="8">
                  <c:v>3</c:v>
                </c:pt>
                <c:pt idx="9">
                  <c:v>62</c:v>
                </c:pt>
                <c:pt idx="10">
                  <c:v>57</c:v>
                </c:pt>
                <c:pt idx="11">
                  <c:v>2</c:v>
                </c:pt>
                <c:pt idx="12">
                  <c:v>33</c:v>
                </c:pt>
                <c:pt idx="13">
                  <c:v>-13</c:v>
                </c:pt>
                <c:pt idx="14">
                  <c:v>34</c:v>
                </c:pt>
                <c:pt idx="15">
                  <c:v>6</c:v>
                </c:pt>
                <c:pt idx="16">
                  <c:v>45</c:v>
                </c:pt>
                <c:pt idx="17">
                  <c:v>29</c:v>
                </c:pt>
                <c:pt idx="18">
                  <c:v>164</c:v>
                </c:pt>
                <c:pt idx="19">
                  <c:v>-13</c:v>
                </c:pt>
                <c:pt idx="20">
                  <c:v>-33</c:v>
                </c:pt>
                <c:pt idx="21">
                  <c:v>-2</c:v>
                </c:pt>
                <c:pt idx="22">
                  <c:v>-33</c:v>
                </c:pt>
                <c:pt idx="23">
                  <c:v>-3</c:v>
                </c:pt>
                <c:pt idx="24">
                  <c:v>15</c:v>
                </c:pt>
              </c:numCache>
            </c:numRef>
          </c:val>
          <c:smooth val="0"/>
          <c:extLst>
            <c:ext xmlns:c16="http://schemas.microsoft.com/office/drawing/2014/chart" uri="{C3380CC4-5D6E-409C-BE32-E72D297353CC}">
              <c16:uniqueId val="{00000002-1A55-4E8C-B3B7-6EF50BDD407E}"/>
            </c:ext>
          </c:extLst>
        </c:ser>
        <c:ser>
          <c:idx val="3"/>
          <c:order val="3"/>
          <c:tx>
            <c:v>Net Profit Q3 2024</c:v>
          </c:tx>
          <c:spPr>
            <a:ln w="28575" cap="rnd">
              <a:solidFill>
                <a:schemeClr val="accent4"/>
              </a:solidFill>
              <a:round/>
            </a:ln>
            <a:effectLst/>
          </c:spPr>
          <c:marker>
            <c:symbol val="none"/>
          </c:marker>
          <c:cat>
            <c:strRef>
              <c:f>Sheet1!$B$4:$B$28</c:f>
              <c:strCache>
                <c:ptCount val="25"/>
                <c:pt idx="0">
                  <c:v>Orient</c:v>
                </c:pt>
                <c:pt idx="1">
                  <c:v>Sukoon Insurance</c:v>
                </c:pt>
                <c:pt idx="2">
                  <c:v>ADNIC</c:v>
                </c:pt>
                <c:pt idx="3">
                  <c:v>Dubai Insurance</c:v>
                </c:pt>
                <c:pt idx="4">
                  <c:v>Al Ain Ahlia</c:v>
                </c:pt>
                <c:pt idx="5">
                  <c:v>Al Buhaira</c:v>
                </c:pt>
                <c:pt idx="6">
                  <c:v>Emirates Insurance</c:v>
                </c:pt>
                <c:pt idx="7">
                  <c:v>Salama</c:v>
                </c:pt>
                <c:pt idx="8">
                  <c:v>Al Sagr</c:v>
                </c:pt>
                <c:pt idx="9">
                  <c:v>NGI</c:v>
                </c:pt>
                <c:pt idx="10">
                  <c:v>AD National Takaful</c:v>
                </c:pt>
                <c:pt idx="11">
                  <c:v>UNION</c:v>
                </c:pt>
                <c:pt idx="12">
                  <c:v>Oreint UNB Takaful</c:v>
                </c:pt>
                <c:pt idx="13">
                  <c:v>Fidelity United</c:v>
                </c:pt>
                <c:pt idx="14">
                  <c:v>Dubai National Ins</c:v>
                </c:pt>
                <c:pt idx="15">
                  <c:v>RAK</c:v>
                </c:pt>
                <c:pt idx="16">
                  <c:v>Al Dhafra</c:v>
                </c:pt>
                <c:pt idx="17">
                  <c:v>Alliance</c:v>
                </c:pt>
                <c:pt idx="18">
                  <c:v>Al Wathba</c:v>
                </c:pt>
                <c:pt idx="19">
                  <c:v>Al Fujaira</c:v>
                </c:pt>
                <c:pt idx="20">
                  <c:v>Insurance House</c:v>
                </c:pt>
                <c:pt idx="21">
                  <c:v>Takaful EM</c:v>
                </c:pt>
                <c:pt idx="22">
                  <c:v>Sukoon Takaful (ASCANA)</c:v>
                </c:pt>
                <c:pt idx="23">
                  <c:v>Hayah</c:v>
                </c:pt>
                <c:pt idx="24">
                  <c:v>Sharjah</c:v>
                </c:pt>
              </c:strCache>
            </c:strRef>
          </c:cat>
          <c:val>
            <c:numRef>
              <c:f>Sheet1!$F$4:$F$28</c:f>
              <c:numCache>
                <c:formatCode>#,##0_);\(#,##0\)</c:formatCode>
                <c:ptCount val="25"/>
                <c:pt idx="0">
                  <c:v>536</c:v>
                </c:pt>
                <c:pt idx="1">
                  <c:v>173</c:v>
                </c:pt>
                <c:pt idx="2">
                  <c:v>308</c:v>
                </c:pt>
                <c:pt idx="3">
                  <c:v>105</c:v>
                </c:pt>
                <c:pt idx="4">
                  <c:v>-39</c:v>
                </c:pt>
                <c:pt idx="5">
                  <c:v>-35</c:v>
                </c:pt>
                <c:pt idx="6">
                  <c:v>82</c:v>
                </c:pt>
                <c:pt idx="7">
                  <c:v>30</c:v>
                </c:pt>
                <c:pt idx="8">
                  <c:v>-90</c:v>
                </c:pt>
                <c:pt idx="9">
                  <c:v>109</c:v>
                </c:pt>
                <c:pt idx="10">
                  <c:v>55</c:v>
                </c:pt>
                <c:pt idx="11">
                  <c:v>23</c:v>
                </c:pt>
                <c:pt idx="12">
                  <c:v>40</c:v>
                </c:pt>
                <c:pt idx="13">
                  <c:v>-15</c:v>
                </c:pt>
                <c:pt idx="14">
                  <c:v>31</c:v>
                </c:pt>
                <c:pt idx="15">
                  <c:v>11</c:v>
                </c:pt>
                <c:pt idx="16">
                  <c:v>43</c:v>
                </c:pt>
                <c:pt idx="17">
                  <c:v>14</c:v>
                </c:pt>
                <c:pt idx="18">
                  <c:v>-77</c:v>
                </c:pt>
                <c:pt idx="19">
                  <c:v>16</c:v>
                </c:pt>
                <c:pt idx="20">
                  <c:v>-12</c:v>
                </c:pt>
                <c:pt idx="21">
                  <c:v>-4</c:v>
                </c:pt>
                <c:pt idx="22">
                  <c:v>10</c:v>
                </c:pt>
                <c:pt idx="23">
                  <c:v>4</c:v>
                </c:pt>
                <c:pt idx="24">
                  <c:v>0</c:v>
                </c:pt>
              </c:numCache>
            </c:numRef>
          </c:val>
          <c:smooth val="0"/>
          <c:extLst>
            <c:ext xmlns:c16="http://schemas.microsoft.com/office/drawing/2014/chart" uri="{C3380CC4-5D6E-409C-BE32-E72D297353CC}">
              <c16:uniqueId val="{00000003-1A55-4E8C-B3B7-6EF50BDD407E}"/>
            </c:ext>
          </c:extLst>
        </c:ser>
        <c:dLbls>
          <c:showLegendKey val="0"/>
          <c:showVal val="0"/>
          <c:showCatName val="0"/>
          <c:showSerName val="0"/>
          <c:showPercent val="0"/>
          <c:showBubbleSize val="0"/>
        </c:dLbls>
        <c:marker val="1"/>
        <c:smooth val="0"/>
        <c:axId val="781137872"/>
        <c:axId val="781130672"/>
      </c:lineChart>
      <c:catAx>
        <c:axId val="447055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47042768"/>
        <c:crosses val="autoZero"/>
        <c:auto val="1"/>
        <c:lblAlgn val="ctr"/>
        <c:lblOffset val="100"/>
        <c:noMultiLvlLbl val="0"/>
      </c:catAx>
      <c:valAx>
        <c:axId val="4470427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Million</a:t>
                </a:r>
                <a:r>
                  <a:rPr lang="en-US" baseline="0"/>
                  <a:t> AED</a:t>
                </a:r>
                <a:endParaRPr lang="en-US"/>
              </a:p>
            </c:rich>
          </c:tx>
          <c:layout>
            <c:manualLayout>
              <c:xMode val="edge"/>
              <c:yMode val="edge"/>
              <c:x val="9.292024363937881E-3"/>
              <c:y val="0.27468308138424741"/>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_);\(#,##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7055248"/>
        <c:crosses val="autoZero"/>
        <c:crossBetween val="between"/>
      </c:valAx>
      <c:valAx>
        <c:axId val="781130672"/>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Million</a:t>
                </a:r>
                <a:r>
                  <a:rPr lang="en-US" baseline="0"/>
                  <a:t> AED</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_);\(#,##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1137872"/>
        <c:crosses val="max"/>
        <c:crossBetween val="between"/>
      </c:valAx>
      <c:catAx>
        <c:axId val="781137872"/>
        <c:scaling>
          <c:orientation val="minMax"/>
        </c:scaling>
        <c:delete val="1"/>
        <c:axPos val="b"/>
        <c:numFmt formatCode="General" sourceLinked="1"/>
        <c:majorTickMark val="out"/>
        <c:minorTickMark val="none"/>
        <c:tickLblPos val="nextTo"/>
        <c:crossAx val="781130672"/>
        <c:crosses val="autoZero"/>
        <c:auto val="1"/>
        <c:lblAlgn val="ctr"/>
        <c:lblOffset val="100"/>
        <c:noMultiLvlLbl val="0"/>
      </c:catAx>
      <c:spPr>
        <a:noFill/>
        <a:ln>
          <a:noFill/>
        </a:ln>
        <a:effectLst/>
      </c:spPr>
    </c:plotArea>
    <c:legend>
      <c:legendPos val="b"/>
      <c:layout>
        <c:manualLayout>
          <c:xMode val="edge"/>
          <c:yMode val="edge"/>
          <c:x val="1.9027309086364203E-2"/>
          <c:y val="0.87602486803822777"/>
          <c:w val="0.93968531351880102"/>
          <c:h val="7.32646588971773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A2277-501C-AADC-8B03-6884321126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0948C06-56AE-553D-DF9C-FBE6643348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5F42AB-D7D8-1F7A-6EEF-8FCE456F6A0A}"/>
              </a:ext>
            </a:extLst>
          </p:cNvPr>
          <p:cNvSpPr>
            <a:spLocks noGrp="1"/>
          </p:cNvSpPr>
          <p:nvPr>
            <p:ph type="dt" sz="half" idx="10"/>
          </p:nvPr>
        </p:nvSpPr>
        <p:spPr/>
        <p:txBody>
          <a:bodyPr/>
          <a:lstStyle/>
          <a:p>
            <a:fld id="{E789B55D-5FA7-4564-BAF0-69BB3B38D6B2}" type="datetimeFigureOut">
              <a:rPr lang="en-US" smtClean="0"/>
              <a:t>12/9/2024</a:t>
            </a:fld>
            <a:endParaRPr lang="en-US"/>
          </a:p>
        </p:txBody>
      </p:sp>
      <p:sp>
        <p:nvSpPr>
          <p:cNvPr id="5" name="Footer Placeholder 4">
            <a:extLst>
              <a:ext uri="{FF2B5EF4-FFF2-40B4-BE49-F238E27FC236}">
                <a16:creationId xmlns:a16="http://schemas.microsoft.com/office/drawing/2014/main" id="{1D3D6BEE-5065-023F-19B5-43373036C7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85274B-816B-2CC0-6EA5-1A787D67A90E}"/>
              </a:ext>
            </a:extLst>
          </p:cNvPr>
          <p:cNvSpPr>
            <a:spLocks noGrp="1"/>
          </p:cNvSpPr>
          <p:nvPr>
            <p:ph type="sldNum" sz="quarter" idx="12"/>
          </p:nvPr>
        </p:nvSpPr>
        <p:spPr/>
        <p:txBody>
          <a:bodyPr/>
          <a:lstStyle/>
          <a:p>
            <a:fld id="{DB47D7D1-635E-43C7-9A70-BAAE54B742CF}" type="slidenum">
              <a:rPr lang="en-US" smtClean="0"/>
              <a:t>‹#›</a:t>
            </a:fld>
            <a:endParaRPr lang="en-US"/>
          </a:p>
        </p:txBody>
      </p:sp>
    </p:spTree>
    <p:extLst>
      <p:ext uri="{BB962C8B-B14F-4D97-AF65-F5344CB8AC3E}">
        <p14:creationId xmlns:p14="http://schemas.microsoft.com/office/powerpoint/2010/main" val="3336087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F57EE-B2F7-BFD2-0DBC-E7A1FA3CD8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7C26AC-D8C8-32CB-4472-888BA9A9A9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74CC8E-DFAD-1548-73CE-EC34FF30F3AA}"/>
              </a:ext>
            </a:extLst>
          </p:cNvPr>
          <p:cNvSpPr>
            <a:spLocks noGrp="1"/>
          </p:cNvSpPr>
          <p:nvPr>
            <p:ph type="dt" sz="half" idx="10"/>
          </p:nvPr>
        </p:nvSpPr>
        <p:spPr/>
        <p:txBody>
          <a:bodyPr/>
          <a:lstStyle/>
          <a:p>
            <a:fld id="{E789B55D-5FA7-4564-BAF0-69BB3B38D6B2}" type="datetimeFigureOut">
              <a:rPr lang="en-US" smtClean="0"/>
              <a:t>12/9/2024</a:t>
            </a:fld>
            <a:endParaRPr lang="en-US"/>
          </a:p>
        </p:txBody>
      </p:sp>
      <p:sp>
        <p:nvSpPr>
          <p:cNvPr id="5" name="Footer Placeholder 4">
            <a:extLst>
              <a:ext uri="{FF2B5EF4-FFF2-40B4-BE49-F238E27FC236}">
                <a16:creationId xmlns:a16="http://schemas.microsoft.com/office/drawing/2014/main" id="{665A3831-AFE7-E7B4-2ECF-728E3324EF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50F55F-F3AC-8716-1631-95CD92E3E3B8}"/>
              </a:ext>
            </a:extLst>
          </p:cNvPr>
          <p:cNvSpPr>
            <a:spLocks noGrp="1"/>
          </p:cNvSpPr>
          <p:nvPr>
            <p:ph type="sldNum" sz="quarter" idx="12"/>
          </p:nvPr>
        </p:nvSpPr>
        <p:spPr/>
        <p:txBody>
          <a:bodyPr/>
          <a:lstStyle/>
          <a:p>
            <a:fld id="{DB47D7D1-635E-43C7-9A70-BAAE54B742CF}" type="slidenum">
              <a:rPr lang="en-US" smtClean="0"/>
              <a:t>‹#›</a:t>
            </a:fld>
            <a:endParaRPr lang="en-US"/>
          </a:p>
        </p:txBody>
      </p:sp>
    </p:spTree>
    <p:extLst>
      <p:ext uri="{BB962C8B-B14F-4D97-AF65-F5344CB8AC3E}">
        <p14:creationId xmlns:p14="http://schemas.microsoft.com/office/powerpoint/2010/main" val="3180205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E6FFD-9625-C33C-3CE5-06336D29D3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5028B13-502F-DF7F-7880-151EFCF5D3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A89C76-BC3B-50CA-B58D-940A1C959DC2}"/>
              </a:ext>
            </a:extLst>
          </p:cNvPr>
          <p:cNvSpPr>
            <a:spLocks noGrp="1"/>
          </p:cNvSpPr>
          <p:nvPr>
            <p:ph type="dt" sz="half" idx="10"/>
          </p:nvPr>
        </p:nvSpPr>
        <p:spPr/>
        <p:txBody>
          <a:bodyPr/>
          <a:lstStyle/>
          <a:p>
            <a:fld id="{E789B55D-5FA7-4564-BAF0-69BB3B38D6B2}" type="datetimeFigureOut">
              <a:rPr lang="en-US" smtClean="0"/>
              <a:t>12/9/2024</a:t>
            </a:fld>
            <a:endParaRPr lang="en-US"/>
          </a:p>
        </p:txBody>
      </p:sp>
      <p:sp>
        <p:nvSpPr>
          <p:cNvPr id="5" name="Footer Placeholder 4">
            <a:extLst>
              <a:ext uri="{FF2B5EF4-FFF2-40B4-BE49-F238E27FC236}">
                <a16:creationId xmlns:a16="http://schemas.microsoft.com/office/drawing/2014/main" id="{B1E2641B-86F7-DC3E-0225-1197B29953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0F8D57-235D-B262-ACB0-7338E4082375}"/>
              </a:ext>
            </a:extLst>
          </p:cNvPr>
          <p:cNvSpPr>
            <a:spLocks noGrp="1"/>
          </p:cNvSpPr>
          <p:nvPr>
            <p:ph type="sldNum" sz="quarter" idx="12"/>
          </p:nvPr>
        </p:nvSpPr>
        <p:spPr/>
        <p:txBody>
          <a:bodyPr/>
          <a:lstStyle/>
          <a:p>
            <a:fld id="{DB47D7D1-635E-43C7-9A70-BAAE54B742CF}" type="slidenum">
              <a:rPr lang="en-US" smtClean="0"/>
              <a:t>‹#›</a:t>
            </a:fld>
            <a:endParaRPr lang="en-US"/>
          </a:p>
        </p:txBody>
      </p:sp>
    </p:spTree>
    <p:extLst>
      <p:ext uri="{BB962C8B-B14F-4D97-AF65-F5344CB8AC3E}">
        <p14:creationId xmlns:p14="http://schemas.microsoft.com/office/powerpoint/2010/main" val="3355739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C2351-EB02-E7E8-7D50-F02A862E93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0019DD-C81D-8780-FB29-3D4FEF72E0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A83BAF-3A5D-44A2-6BAE-1F78ED018DE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06AFCE-B404-3BB7-A3FC-3C98A6CE9652}"/>
              </a:ext>
            </a:extLst>
          </p:cNvPr>
          <p:cNvSpPr>
            <a:spLocks noGrp="1"/>
          </p:cNvSpPr>
          <p:nvPr>
            <p:ph type="dt" sz="half" idx="10"/>
          </p:nvPr>
        </p:nvSpPr>
        <p:spPr/>
        <p:txBody>
          <a:bodyPr/>
          <a:lstStyle/>
          <a:p>
            <a:fld id="{E789B55D-5FA7-4564-BAF0-69BB3B38D6B2}" type="datetimeFigureOut">
              <a:rPr lang="en-US" smtClean="0"/>
              <a:t>12/9/2024</a:t>
            </a:fld>
            <a:endParaRPr lang="en-US"/>
          </a:p>
        </p:txBody>
      </p:sp>
      <p:sp>
        <p:nvSpPr>
          <p:cNvPr id="6" name="Footer Placeholder 5">
            <a:extLst>
              <a:ext uri="{FF2B5EF4-FFF2-40B4-BE49-F238E27FC236}">
                <a16:creationId xmlns:a16="http://schemas.microsoft.com/office/drawing/2014/main" id="{D2481AD8-92B1-B4CF-C2BB-062E8A39B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B91258-2DD8-6BC3-4F27-EC484D817F0A}"/>
              </a:ext>
            </a:extLst>
          </p:cNvPr>
          <p:cNvSpPr>
            <a:spLocks noGrp="1"/>
          </p:cNvSpPr>
          <p:nvPr>
            <p:ph type="sldNum" sz="quarter" idx="12"/>
          </p:nvPr>
        </p:nvSpPr>
        <p:spPr/>
        <p:txBody>
          <a:bodyPr/>
          <a:lstStyle/>
          <a:p>
            <a:fld id="{DB47D7D1-635E-43C7-9A70-BAAE54B742CF}" type="slidenum">
              <a:rPr lang="en-US" smtClean="0"/>
              <a:t>‹#›</a:t>
            </a:fld>
            <a:endParaRPr lang="en-US"/>
          </a:p>
        </p:txBody>
      </p:sp>
    </p:spTree>
    <p:extLst>
      <p:ext uri="{BB962C8B-B14F-4D97-AF65-F5344CB8AC3E}">
        <p14:creationId xmlns:p14="http://schemas.microsoft.com/office/powerpoint/2010/main" val="1810031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723FB-8470-C373-246A-B4CD2131E3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0AAA68-2E60-3B24-58CA-02056863F0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C9B6A5-1DF7-DAD4-12F9-C1C15B6421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D7E03D-1AC2-C26A-2515-7A80F655FF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2DF016-B0CF-CD79-3639-FD53811A4FA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57610AF-0FE9-8B12-8566-145652410B09}"/>
              </a:ext>
            </a:extLst>
          </p:cNvPr>
          <p:cNvSpPr>
            <a:spLocks noGrp="1"/>
          </p:cNvSpPr>
          <p:nvPr>
            <p:ph type="dt" sz="half" idx="10"/>
          </p:nvPr>
        </p:nvSpPr>
        <p:spPr/>
        <p:txBody>
          <a:bodyPr/>
          <a:lstStyle/>
          <a:p>
            <a:fld id="{E789B55D-5FA7-4564-BAF0-69BB3B38D6B2}" type="datetimeFigureOut">
              <a:rPr lang="en-US" smtClean="0"/>
              <a:t>12/9/2024</a:t>
            </a:fld>
            <a:endParaRPr lang="en-US"/>
          </a:p>
        </p:txBody>
      </p:sp>
      <p:sp>
        <p:nvSpPr>
          <p:cNvPr id="8" name="Footer Placeholder 7">
            <a:extLst>
              <a:ext uri="{FF2B5EF4-FFF2-40B4-BE49-F238E27FC236}">
                <a16:creationId xmlns:a16="http://schemas.microsoft.com/office/drawing/2014/main" id="{917D06A1-5A23-92AB-A917-2D2784D42F8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4CE004-1FB4-69AB-FBEF-D19F1046CA5C}"/>
              </a:ext>
            </a:extLst>
          </p:cNvPr>
          <p:cNvSpPr>
            <a:spLocks noGrp="1"/>
          </p:cNvSpPr>
          <p:nvPr>
            <p:ph type="sldNum" sz="quarter" idx="12"/>
          </p:nvPr>
        </p:nvSpPr>
        <p:spPr/>
        <p:txBody>
          <a:bodyPr/>
          <a:lstStyle/>
          <a:p>
            <a:fld id="{DB47D7D1-635E-43C7-9A70-BAAE54B742CF}" type="slidenum">
              <a:rPr lang="en-US" smtClean="0"/>
              <a:t>‹#›</a:t>
            </a:fld>
            <a:endParaRPr lang="en-US"/>
          </a:p>
        </p:txBody>
      </p:sp>
    </p:spTree>
    <p:extLst>
      <p:ext uri="{BB962C8B-B14F-4D97-AF65-F5344CB8AC3E}">
        <p14:creationId xmlns:p14="http://schemas.microsoft.com/office/powerpoint/2010/main" val="3967639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74CCD-59CD-5EC4-B7AA-F8A8BDAC58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6F6FAE-EF4C-5419-EA63-FDA782A9B520}"/>
              </a:ext>
            </a:extLst>
          </p:cNvPr>
          <p:cNvSpPr>
            <a:spLocks noGrp="1"/>
          </p:cNvSpPr>
          <p:nvPr>
            <p:ph type="dt" sz="half" idx="10"/>
          </p:nvPr>
        </p:nvSpPr>
        <p:spPr/>
        <p:txBody>
          <a:bodyPr/>
          <a:lstStyle/>
          <a:p>
            <a:fld id="{E789B55D-5FA7-4564-BAF0-69BB3B38D6B2}" type="datetimeFigureOut">
              <a:rPr lang="en-US" smtClean="0"/>
              <a:t>12/9/2024</a:t>
            </a:fld>
            <a:endParaRPr lang="en-US"/>
          </a:p>
        </p:txBody>
      </p:sp>
      <p:sp>
        <p:nvSpPr>
          <p:cNvPr id="4" name="Footer Placeholder 3">
            <a:extLst>
              <a:ext uri="{FF2B5EF4-FFF2-40B4-BE49-F238E27FC236}">
                <a16:creationId xmlns:a16="http://schemas.microsoft.com/office/drawing/2014/main" id="{37C8680C-7739-4497-A836-97D373F86E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DE5F1-EA5C-1285-4496-C074AB24589C}"/>
              </a:ext>
            </a:extLst>
          </p:cNvPr>
          <p:cNvSpPr>
            <a:spLocks noGrp="1"/>
          </p:cNvSpPr>
          <p:nvPr>
            <p:ph type="sldNum" sz="quarter" idx="12"/>
          </p:nvPr>
        </p:nvSpPr>
        <p:spPr/>
        <p:txBody>
          <a:bodyPr/>
          <a:lstStyle/>
          <a:p>
            <a:fld id="{DB47D7D1-635E-43C7-9A70-BAAE54B742CF}" type="slidenum">
              <a:rPr lang="en-US" smtClean="0"/>
              <a:t>‹#›</a:t>
            </a:fld>
            <a:endParaRPr lang="en-US"/>
          </a:p>
        </p:txBody>
      </p:sp>
    </p:spTree>
    <p:extLst>
      <p:ext uri="{BB962C8B-B14F-4D97-AF65-F5344CB8AC3E}">
        <p14:creationId xmlns:p14="http://schemas.microsoft.com/office/powerpoint/2010/main" val="3917481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679654-97B6-0267-05C0-D274B6AE35F0}"/>
              </a:ext>
            </a:extLst>
          </p:cNvPr>
          <p:cNvSpPr>
            <a:spLocks noGrp="1"/>
          </p:cNvSpPr>
          <p:nvPr>
            <p:ph type="dt" sz="half" idx="10"/>
          </p:nvPr>
        </p:nvSpPr>
        <p:spPr/>
        <p:txBody>
          <a:bodyPr/>
          <a:lstStyle/>
          <a:p>
            <a:fld id="{E789B55D-5FA7-4564-BAF0-69BB3B38D6B2}" type="datetimeFigureOut">
              <a:rPr lang="en-US" smtClean="0"/>
              <a:t>12/9/2024</a:t>
            </a:fld>
            <a:endParaRPr lang="en-US"/>
          </a:p>
        </p:txBody>
      </p:sp>
      <p:sp>
        <p:nvSpPr>
          <p:cNvPr id="3" name="Footer Placeholder 2">
            <a:extLst>
              <a:ext uri="{FF2B5EF4-FFF2-40B4-BE49-F238E27FC236}">
                <a16:creationId xmlns:a16="http://schemas.microsoft.com/office/drawing/2014/main" id="{45A3A138-D6D5-297C-26A3-96FA12BB9EE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C0A92D0-E931-C269-039F-139D9ADAD151}"/>
              </a:ext>
            </a:extLst>
          </p:cNvPr>
          <p:cNvSpPr>
            <a:spLocks noGrp="1"/>
          </p:cNvSpPr>
          <p:nvPr>
            <p:ph type="sldNum" sz="quarter" idx="12"/>
          </p:nvPr>
        </p:nvSpPr>
        <p:spPr/>
        <p:txBody>
          <a:bodyPr/>
          <a:lstStyle/>
          <a:p>
            <a:fld id="{DB47D7D1-635E-43C7-9A70-BAAE54B742CF}" type="slidenum">
              <a:rPr lang="en-US" smtClean="0"/>
              <a:t>‹#›</a:t>
            </a:fld>
            <a:endParaRPr lang="en-US"/>
          </a:p>
        </p:txBody>
      </p:sp>
    </p:spTree>
    <p:extLst>
      <p:ext uri="{BB962C8B-B14F-4D97-AF65-F5344CB8AC3E}">
        <p14:creationId xmlns:p14="http://schemas.microsoft.com/office/powerpoint/2010/main" val="3418829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61F14-D1FF-E433-2FAF-B9C2E5C37E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3399BF8-2BFC-060E-7B17-33BAE88236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809679-FBBB-83B2-DCC7-6F062BB2E1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B45D37-B848-EF52-2144-0F0CAE16A149}"/>
              </a:ext>
            </a:extLst>
          </p:cNvPr>
          <p:cNvSpPr>
            <a:spLocks noGrp="1"/>
          </p:cNvSpPr>
          <p:nvPr>
            <p:ph type="dt" sz="half" idx="10"/>
          </p:nvPr>
        </p:nvSpPr>
        <p:spPr/>
        <p:txBody>
          <a:bodyPr/>
          <a:lstStyle/>
          <a:p>
            <a:fld id="{E789B55D-5FA7-4564-BAF0-69BB3B38D6B2}" type="datetimeFigureOut">
              <a:rPr lang="en-US" smtClean="0"/>
              <a:t>12/9/2024</a:t>
            </a:fld>
            <a:endParaRPr lang="en-US"/>
          </a:p>
        </p:txBody>
      </p:sp>
      <p:sp>
        <p:nvSpPr>
          <p:cNvPr id="6" name="Footer Placeholder 5">
            <a:extLst>
              <a:ext uri="{FF2B5EF4-FFF2-40B4-BE49-F238E27FC236}">
                <a16:creationId xmlns:a16="http://schemas.microsoft.com/office/drawing/2014/main" id="{FEDBB30F-8F8C-8218-71B1-FEBE73CC18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5DB47D-354D-0323-DFF9-8E8AA2F0AA43}"/>
              </a:ext>
            </a:extLst>
          </p:cNvPr>
          <p:cNvSpPr>
            <a:spLocks noGrp="1"/>
          </p:cNvSpPr>
          <p:nvPr>
            <p:ph type="sldNum" sz="quarter" idx="12"/>
          </p:nvPr>
        </p:nvSpPr>
        <p:spPr/>
        <p:txBody>
          <a:bodyPr/>
          <a:lstStyle/>
          <a:p>
            <a:fld id="{DB47D7D1-635E-43C7-9A70-BAAE54B742CF}" type="slidenum">
              <a:rPr lang="en-US" smtClean="0"/>
              <a:t>‹#›</a:t>
            </a:fld>
            <a:endParaRPr lang="en-US"/>
          </a:p>
        </p:txBody>
      </p:sp>
    </p:spTree>
    <p:extLst>
      <p:ext uri="{BB962C8B-B14F-4D97-AF65-F5344CB8AC3E}">
        <p14:creationId xmlns:p14="http://schemas.microsoft.com/office/powerpoint/2010/main" val="4215192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F86B9-72A3-A559-1B18-6397F8485A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01021D5-8054-3EC7-7364-A4E1348F35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37DA63F-8AD3-02ED-E76D-B2FA4307EF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0777E8-29A2-D4C5-D6C2-B390829D4719}"/>
              </a:ext>
            </a:extLst>
          </p:cNvPr>
          <p:cNvSpPr>
            <a:spLocks noGrp="1"/>
          </p:cNvSpPr>
          <p:nvPr>
            <p:ph type="dt" sz="half" idx="10"/>
          </p:nvPr>
        </p:nvSpPr>
        <p:spPr/>
        <p:txBody>
          <a:bodyPr/>
          <a:lstStyle/>
          <a:p>
            <a:fld id="{E789B55D-5FA7-4564-BAF0-69BB3B38D6B2}" type="datetimeFigureOut">
              <a:rPr lang="en-US" smtClean="0"/>
              <a:t>12/9/2024</a:t>
            </a:fld>
            <a:endParaRPr lang="en-US"/>
          </a:p>
        </p:txBody>
      </p:sp>
      <p:sp>
        <p:nvSpPr>
          <p:cNvPr id="6" name="Footer Placeholder 5">
            <a:extLst>
              <a:ext uri="{FF2B5EF4-FFF2-40B4-BE49-F238E27FC236}">
                <a16:creationId xmlns:a16="http://schemas.microsoft.com/office/drawing/2014/main" id="{46447DFB-3BD9-4506-E410-89E5E315FB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3BA427-363F-1A98-13A9-60FB755AC444}"/>
              </a:ext>
            </a:extLst>
          </p:cNvPr>
          <p:cNvSpPr>
            <a:spLocks noGrp="1"/>
          </p:cNvSpPr>
          <p:nvPr>
            <p:ph type="sldNum" sz="quarter" idx="12"/>
          </p:nvPr>
        </p:nvSpPr>
        <p:spPr/>
        <p:txBody>
          <a:bodyPr/>
          <a:lstStyle/>
          <a:p>
            <a:fld id="{DB47D7D1-635E-43C7-9A70-BAAE54B742CF}" type="slidenum">
              <a:rPr lang="en-US" smtClean="0"/>
              <a:t>‹#›</a:t>
            </a:fld>
            <a:endParaRPr lang="en-US"/>
          </a:p>
        </p:txBody>
      </p:sp>
    </p:spTree>
    <p:extLst>
      <p:ext uri="{BB962C8B-B14F-4D97-AF65-F5344CB8AC3E}">
        <p14:creationId xmlns:p14="http://schemas.microsoft.com/office/powerpoint/2010/main" val="2458964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BA2D2-6E3B-F3FE-2026-22EE1C8B237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0765A-3069-BAF9-8CAD-D83224EC20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FAD459-52FD-3EEB-C2FF-A7C3F12528C7}"/>
              </a:ext>
            </a:extLst>
          </p:cNvPr>
          <p:cNvSpPr>
            <a:spLocks noGrp="1"/>
          </p:cNvSpPr>
          <p:nvPr>
            <p:ph type="dt" sz="half" idx="10"/>
          </p:nvPr>
        </p:nvSpPr>
        <p:spPr/>
        <p:txBody>
          <a:bodyPr/>
          <a:lstStyle/>
          <a:p>
            <a:fld id="{E789B55D-5FA7-4564-BAF0-69BB3B38D6B2}" type="datetimeFigureOut">
              <a:rPr lang="en-US" smtClean="0"/>
              <a:t>12/9/2024</a:t>
            </a:fld>
            <a:endParaRPr lang="en-US"/>
          </a:p>
        </p:txBody>
      </p:sp>
      <p:sp>
        <p:nvSpPr>
          <p:cNvPr id="5" name="Footer Placeholder 4">
            <a:extLst>
              <a:ext uri="{FF2B5EF4-FFF2-40B4-BE49-F238E27FC236}">
                <a16:creationId xmlns:a16="http://schemas.microsoft.com/office/drawing/2014/main" id="{FFA5C303-80CB-D7F2-7FB8-70CA55BB36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1354B0-469E-EFD1-BF41-4AEAFA2BBC09}"/>
              </a:ext>
            </a:extLst>
          </p:cNvPr>
          <p:cNvSpPr>
            <a:spLocks noGrp="1"/>
          </p:cNvSpPr>
          <p:nvPr>
            <p:ph type="sldNum" sz="quarter" idx="12"/>
          </p:nvPr>
        </p:nvSpPr>
        <p:spPr/>
        <p:txBody>
          <a:bodyPr/>
          <a:lstStyle/>
          <a:p>
            <a:fld id="{DB47D7D1-635E-43C7-9A70-BAAE54B742CF}" type="slidenum">
              <a:rPr lang="en-US" smtClean="0"/>
              <a:t>‹#›</a:t>
            </a:fld>
            <a:endParaRPr lang="en-US"/>
          </a:p>
        </p:txBody>
      </p:sp>
    </p:spTree>
    <p:extLst>
      <p:ext uri="{BB962C8B-B14F-4D97-AF65-F5344CB8AC3E}">
        <p14:creationId xmlns:p14="http://schemas.microsoft.com/office/powerpoint/2010/main" val="3515196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871488-EB7C-A31B-8EC2-838FC2A5D60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D2210D-CCE9-484F-EE1E-FC5DED7527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60D051-7E52-F047-0541-1FB09A2783FD}"/>
              </a:ext>
            </a:extLst>
          </p:cNvPr>
          <p:cNvSpPr>
            <a:spLocks noGrp="1"/>
          </p:cNvSpPr>
          <p:nvPr>
            <p:ph type="dt" sz="half" idx="10"/>
          </p:nvPr>
        </p:nvSpPr>
        <p:spPr/>
        <p:txBody>
          <a:bodyPr/>
          <a:lstStyle/>
          <a:p>
            <a:fld id="{E789B55D-5FA7-4564-BAF0-69BB3B38D6B2}" type="datetimeFigureOut">
              <a:rPr lang="en-US" smtClean="0"/>
              <a:t>12/9/2024</a:t>
            </a:fld>
            <a:endParaRPr lang="en-US"/>
          </a:p>
        </p:txBody>
      </p:sp>
      <p:sp>
        <p:nvSpPr>
          <p:cNvPr id="5" name="Footer Placeholder 4">
            <a:extLst>
              <a:ext uri="{FF2B5EF4-FFF2-40B4-BE49-F238E27FC236}">
                <a16:creationId xmlns:a16="http://schemas.microsoft.com/office/drawing/2014/main" id="{42CCE8D0-8517-227A-37CF-57A7FD84AA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E53D3-9305-1152-B3A9-13C6EE31655D}"/>
              </a:ext>
            </a:extLst>
          </p:cNvPr>
          <p:cNvSpPr>
            <a:spLocks noGrp="1"/>
          </p:cNvSpPr>
          <p:nvPr>
            <p:ph type="sldNum" sz="quarter" idx="12"/>
          </p:nvPr>
        </p:nvSpPr>
        <p:spPr/>
        <p:txBody>
          <a:bodyPr/>
          <a:lstStyle/>
          <a:p>
            <a:fld id="{DB47D7D1-635E-43C7-9A70-BAAE54B742CF}" type="slidenum">
              <a:rPr lang="en-US" smtClean="0"/>
              <a:t>‹#›</a:t>
            </a:fld>
            <a:endParaRPr lang="en-US"/>
          </a:p>
        </p:txBody>
      </p:sp>
    </p:spTree>
    <p:extLst>
      <p:ext uri="{BB962C8B-B14F-4D97-AF65-F5344CB8AC3E}">
        <p14:creationId xmlns:p14="http://schemas.microsoft.com/office/powerpoint/2010/main" val="3879995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B7F05A-DE63-23E6-165F-EE19E87DB5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295818-FA47-AA5C-6665-247DD7FA54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182B50-C6A3-AEA5-5580-DD3B1CE2C0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89B55D-5FA7-4564-BAF0-69BB3B38D6B2}" type="datetimeFigureOut">
              <a:rPr lang="en-US" smtClean="0"/>
              <a:t>12/9/2024</a:t>
            </a:fld>
            <a:endParaRPr lang="en-US"/>
          </a:p>
        </p:txBody>
      </p:sp>
      <p:sp>
        <p:nvSpPr>
          <p:cNvPr id="5" name="Footer Placeholder 4">
            <a:extLst>
              <a:ext uri="{FF2B5EF4-FFF2-40B4-BE49-F238E27FC236}">
                <a16:creationId xmlns:a16="http://schemas.microsoft.com/office/drawing/2014/main" id="{FF6C9B95-AD97-B526-AD74-0FEFE4BD1A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F72A282-6BB1-C13E-7691-ADB000651F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47D7D1-635E-43C7-9A70-BAAE54B742CF}" type="slidenum">
              <a:rPr lang="en-US" smtClean="0"/>
              <a:t>‹#›</a:t>
            </a:fld>
            <a:endParaRPr lang="en-US"/>
          </a:p>
        </p:txBody>
      </p:sp>
    </p:spTree>
    <p:extLst>
      <p:ext uri="{BB962C8B-B14F-4D97-AF65-F5344CB8AC3E}">
        <p14:creationId xmlns:p14="http://schemas.microsoft.com/office/powerpoint/2010/main" val="5900371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B7584CA-8675-BCA9-490E-E75F9593112F}"/>
              </a:ext>
            </a:extLst>
          </p:cNvPr>
          <p:cNvPicPr>
            <a:picLocks noChangeAspect="1"/>
          </p:cNvPicPr>
          <p:nvPr/>
        </p:nvPicPr>
        <p:blipFill>
          <a:blip r:embed="rId2"/>
          <a:stretch>
            <a:fillRect/>
          </a:stretch>
        </p:blipFill>
        <p:spPr>
          <a:xfrm rot="16200000">
            <a:off x="5895947" y="577654"/>
            <a:ext cx="400106" cy="11973074"/>
          </a:xfrm>
          <a:prstGeom prst="rect">
            <a:avLst/>
          </a:prstGeom>
        </p:spPr>
      </p:pic>
      <p:sp>
        <p:nvSpPr>
          <p:cNvPr id="3" name="Subtitle 2">
            <a:extLst>
              <a:ext uri="{FF2B5EF4-FFF2-40B4-BE49-F238E27FC236}">
                <a16:creationId xmlns:a16="http://schemas.microsoft.com/office/drawing/2014/main" id="{5C23A020-743B-B8B1-79EC-09A9A7CFD6AE}"/>
              </a:ext>
            </a:extLst>
          </p:cNvPr>
          <p:cNvSpPr>
            <a:spLocks noGrp="1"/>
          </p:cNvSpPr>
          <p:nvPr>
            <p:ph type="subTitle" idx="1"/>
          </p:nvPr>
        </p:nvSpPr>
        <p:spPr>
          <a:xfrm>
            <a:off x="10556882" y="6472628"/>
            <a:ext cx="1833637" cy="314587"/>
          </a:xfrm>
        </p:spPr>
        <p:txBody>
          <a:bodyPr>
            <a:normAutofit fontScale="92500" lnSpcReduction="10000"/>
          </a:bodyPr>
          <a:lstStyle/>
          <a:p>
            <a:pPr algn="l"/>
            <a:r>
              <a:rPr lang="en-US" sz="1800" b="1" dirty="0">
                <a:solidFill>
                  <a:srgbClr val="005386"/>
                </a:solidFill>
              </a:rPr>
              <a:t>Jihad Faitrouni</a:t>
            </a:r>
            <a:endParaRPr lang="en-US" sz="1800" dirty="0">
              <a:solidFill>
                <a:srgbClr val="005386"/>
              </a:solidFill>
            </a:endParaRPr>
          </a:p>
        </p:txBody>
      </p:sp>
      <p:sp>
        <p:nvSpPr>
          <p:cNvPr id="5" name="Rectangle 4">
            <a:extLst>
              <a:ext uri="{FF2B5EF4-FFF2-40B4-BE49-F238E27FC236}">
                <a16:creationId xmlns:a16="http://schemas.microsoft.com/office/drawing/2014/main" id="{F67F3B8C-38C2-A3E8-28E1-53248F690578}"/>
              </a:ext>
            </a:extLst>
          </p:cNvPr>
          <p:cNvSpPr/>
          <p:nvPr/>
        </p:nvSpPr>
        <p:spPr>
          <a:xfrm>
            <a:off x="277586" y="1526796"/>
            <a:ext cx="11695489" cy="291098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4000" b="1" kern="100" dirty="0">
              <a:solidFill>
                <a:srgbClr val="2E74B5"/>
              </a:solidFill>
              <a:effectLst/>
              <a:latin typeface="Calibri" panose="020F0502020204030204" pitchFamily="34" charset="0"/>
              <a:ea typeface="Calibri" panose="020F0502020204030204" pitchFamily="34" charset="0"/>
              <a:cs typeface="Arial" panose="020B0604020202020204" pitchFamily="34" charset="0"/>
            </a:endParaRPr>
          </a:p>
          <a:p>
            <a:pPr>
              <a:lnSpc>
                <a:spcPct val="200000"/>
              </a:lnSpc>
            </a:pPr>
            <a:r>
              <a:rPr lang="en-GB" sz="4000" b="1" kern="100" dirty="0">
                <a:solidFill>
                  <a:srgbClr val="2E74B5"/>
                </a:solidFill>
                <a:effectLst/>
                <a:latin typeface="Calibri" panose="020F0502020204030204" pitchFamily="34" charset="0"/>
                <a:ea typeface="Calibri" panose="020F0502020204030204" pitchFamily="34" charset="0"/>
                <a:cs typeface="Arial" panose="020B0604020202020204" pitchFamily="34" charset="0"/>
              </a:rPr>
              <a:t>UAE Insurance Sector Analysis (Q3 2023 vs. Q3 2024)</a:t>
            </a:r>
            <a:endParaRPr lang="en-GB" sz="4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Half Frame 7">
            <a:extLst>
              <a:ext uri="{FF2B5EF4-FFF2-40B4-BE49-F238E27FC236}">
                <a16:creationId xmlns:a16="http://schemas.microsoft.com/office/drawing/2014/main" id="{AF99F656-A7F6-DDE9-F9D2-7D49F9E09F4D}"/>
              </a:ext>
            </a:extLst>
          </p:cNvPr>
          <p:cNvSpPr/>
          <p:nvPr/>
        </p:nvSpPr>
        <p:spPr>
          <a:xfrm>
            <a:off x="109462" y="93757"/>
            <a:ext cx="11973075" cy="4344019"/>
          </a:xfrm>
          <a:prstGeom prst="halfFrame">
            <a:avLst>
              <a:gd name="adj1" fmla="val 3156"/>
              <a:gd name="adj2" fmla="val 3074"/>
            </a:avLst>
          </a:prstGeom>
          <a:solidFill>
            <a:srgbClr val="4597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Rectangle 1">
            <a:extLst>
              <a:ext uri="{FF2B5EF4-FFF2-40B4-BE49-F238E27FC236}">
                <a16:creationId xmlns:a16="http://schemas.microsoft.com/office/drawing/2014/main" id="{ADF180D9-91C2-1CB9-C9F4-B973D9EBD55E}"/>
              </a:ext>
            </a:extLst>
          </p:cNvPr>
          <p:cNvSpPr/>
          <p:nvPr/>
        </p:nvSpPr>
        <p:spPr>
          <a:xfrm>
            <a:off x="3340358" y="4594932"/>
            <a:ext cx="8052319" cy="15072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dirty="0">
              <a:solidFill>
                <a:srgbClr val="005386"/>
              </a:solidFill>
            </a:endParaRPr>
          </a:p>
        </p:txBody>
      </p:sp>
      <p:pic>
        <p:nvPicPr>
          <p:cNvPr id="7" name="Picture 6">
            <a:extLst>
              <a:ext uri="{FF2B5EF4-FFF2-40B4-BE49-F238E27FC236}">
                <a16:creationId xmlns:a16="http://schemas.microsoft.com/office/drawing/2014/main" id="{B21FFE4F-94CB-7CB1-92BB-782E6AE43B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09" y="4901894"/>
            <a:ext cx="5036424" cy="968921"/>
          </a:xfrm>
          <a:prstGeom prst="rect">
            <a:avLst/>
          </a:prstGeom>
        </p:spPr>
      </p:pic>
      <p:sp>
        <p:nvSpPr>
          <p:cNvPr id="4" name="TextBox 3">
            <a:extLst>
              <a:ext uri="{FF2B5EF4-FFF2-40B4-BE49-F238E27FC236}">
                <a16:creationId xmlns:a16="http://schemas.microsoft.com/office/drawing/2014/main" id="{896DFE66-ED36-5CF7-4D13-C3A33CCE37DA}"/>
              </a:ext>
            </a:extLst>
          </p:cNvPr>
          <p:cNvSpPr txBox="1"/>
          <p:nvPr/>
        </p:nvSpPr>
        <p:spPr>
          <a:xfrm>
            <a:off x="5714736" y="5290793"/>
            <a:ext cx="6675783" cy="461665"/>
          </a:xfrm>
          <a:prstGeom prst="rect">
            <a:avLst/>
          </a:prstGeom>
          <a:noFill/>
        </p:spPr>
        <p:txBody>
          <a:bodyPr wrap="square" rtlCol="0">
            <a:spAutoFit/>
          </a:bodyPr>
          <a:lstStyle/>
          <a:p>
            <a:r>
              <a:rPr lang="en-US" sz="2400" b="1" dirty="0">
                <a:solidFill>
                  <a:srgbClr val="002060"/>
                </a:solidFill>
              </a:rPr>
              <a:t>Presented by CEO of UIS, Professor Jihad Faitrouni</a:t>
            </a:r>
          </a:p>
        </p:txBody>
      </p:sp>
    </p:spTree>
    <p:extLst>
      <p:ext uri="{BB962C8B-B14F-4D97-AF65-F5344CB8AC3E}">
        <p14:creationId xmlns:p14="http://schemas.microsoft.com/office/powerpoint/2010/main" val="1590907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ADF722A-929F-1487-3C97-421EE3DC6B46}"/>
              </a:ext>
            </a:extLst>
          </p:cNvPr>
          <p:cNvPicPr>
            <a:picLocks noChangeAspect="1"/>
          </p:cNvPicPr>
          <p:nvPr/>
        </p:nvPicPr>
        <p:blipFill>
          <a:blip r:embed="rId2"/>
          <a:stretch>
            <a:fillRect/>
          </a:stretch>
        </p:blipFill>
        <p:spPr>
          <a:xfrm rot="16200000">
            <a:off x="5858890" y="606322"/>
            <a:ext cx="474220" cy="11973074"/>
          </a:xfrm>
          <a:prstGeom prst="rect">
            <a:avLst/>
          </a:prstGeom>
        </p:spPr>
      </p:pic>
      <p:sp>
        <p:nvSpPr>
          <p:cNvPr id="11" name="Rectangle 10">
            <a:extLst>
              <a:ext uri="{FF2B5EF4-FFF2-40B4-BE49-F238E27FC236}">
                <a16:creationId xmlns:a16="http://schemas.microsoft.com/office/drawing/2014/main" id="{3AA01E25-792D-DAC4-9CE3-1325ED293434}"/>
              </a:ext>
            </a:extLst>
          </p:cNvPr>
          <p:cNvSpPr/>
          <p:nvPr/>
        </p:nvSpPr>
        <p:spPr>
          <a:xfrm>
            <a:off x="218925" y="1482345"/>
            <a:ext cx="11973075" cy="483145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8E1C2D8-7141-25B2-300A-A64E25DB23AD}"/>
              </a:ext>
            </a:extLst>
          </p:cNvPr>
          <p:cNvSpPr txBox="1"/>
          <p:nvPr/>
        </p:nvSpPr>
        <p:spPr>
          <a:xfrm>
            <a:off x="109461" y="659846"/>
            <a:ext cx="11973074" cy="646331"/>
          </a:xfrm>
          <a:prstGeom prst="rect">
            <a:avLst/>
          </a:prstGeom>
          <a:noFill/>
        </p:spPr>
        <p:txBody>
          <a:bodyPr wrap="square" rtlCol="0">
            <a:spAutoFit/>
          </a:bodyPr>
          <a:lstStyle/>
          <a:p>
            <a:r>
              <a:rPr lang="en-US" sz="3600" b="1" dirty="0">
                <a:solidFill>
                  <a:srgbClr val="0070C0"/>
                </a:solidFill>
              </a:rPr>
              <a:t>Introduction</a:t>
            </a:r>
          </a:p>
        </p:txBody>
      </p:sp>
      <p:sp>
        <p:nvSpPr>
          <p:cNvPr id="19" name="Half Frame 18">
            <a:extLst>
              <a:ext uri="{FF2B5EF4-FFF2-40B4-BE49-F238E27FC236}">
                <a16:creationId xmlns:a16="http://schemas.microsoft.com/office/drawing/2014/main" id="{9973F1D5-6F23-9754-1895-A9BA83A992E0}"/>
              </a:ext>
            </a:extLst>
          </p:cNvPr>
          <p:cNvSpPr/>
          <p:nvPr/>
        </p:nvSpPr>
        <p:spPr>
          <a:xfrm>
            <a:off x="109462" y="1415233"/>
            <a:ext cx="11973075" cy="4831459"/>
          </a:xfrm>
          <a:prstGeom prst="halfFrame">
            <a:avLst>
              <a:gd name="adj1" fmla="val 822"/>
              <a:gd name="adj2" fmla="val 1015"/>
            </a:avLst>
          </a:prstGeom>
          <a:solidFill>
            <a:srgbClr val="4597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TextBox 23">
            <a:extLst>
              <a:ext uri="{FF2B5EF4-FFF2-40B4-BE49-F238E27FC236}">
                <a16:creationId xmlns:a16="http://schemas.microsoft.com/office/drawing/2014/main" id="{B2E476A4-869A-C7A5-F8D7-5E419F21494C}"/>
              </a:ext>
            </a:extLst>
          </p:cNvPr>
          <p:cNvSpPr txBox="1"/>
          <p:nvPr/>
        </p:nvSpPr>
        <p:spPr>
          <a:xfrm>
            <a:off x="8634661" y="6422860"/>
            <a:ext cx="3447876" cy="307777"/>
          </a:xfrm>
          <a:prstGeom prst="rect">
            <a:avLst/>
          </a:prstGeom>
          <a:noFill/>
        </p:spPr>
        <p:txBody>
          <a:bodyPr wrap="square" rtlCol="0">
            <a:spAutoFit/>
          </a:bodyPr>
          <a:lstStyle/>
          <a:p>
            <a:pPr algn="r"/>
            <a:r>
              <a:rPr lang="en-US" sz="1400" b="1" dirty="0">
                <a:solidFill>
                  <a:srgbClr val="005386"/>
                </a:solidFill>
              </a:rPr>
              <a:t>Jihad Faitrouni</a:t>
            </a:r>
          </a:p>
        </p:txBody>
      </p:sp>
      <p:sp>
        <p:nvSpPr>
          <p:cNvPr id="13" name="TextBox 12">
            <a:extLst>
              <a:ext uri="{FF2B5EF4-FFF2-40B4-BE49-F238E27FC236}">
                <a16:creationId xmlns:a16="http://schemas.microsoft.com/office/drawing/2014/main" id="{E04CC203-D883-F742-27D1-8ECF750612DB}"/>
              </a:ext>
            </a:extLst>
          </p:cNvPr>
          <p:cNvSpPr txBox="1"/>
          <p:nvPr/>
        </p:nvSpPr>
        <p:spPr>
          <a:xfrm>
            <a:off x="218925" y="1614970"/>
            <a:ext cx="11499310" cy="1477328"/>
          </a:xfrm>
          <a:prstGeom prst="rect">
            <a:avLst/>
          </a:prstGeom>
          <a:noFill/>
        </p:spPr>
        <p:txBody>
          <a:bodyPr wrap="square" rtlCol="0">
            <a:spAutoFit/>
          </a:bodyPr>
          <a:lstStyle/>
          <a:p>
            <a:r>
              <a:rPr lang="en-US" sz="1800" kern="100" dirty="0">
                <a:effectLst/>
                <a:latin typeface="Calibri" panose="020F0502020204030204" pitchFamily="34" charset="0"/>
                <a:ea typeface="Calibri" panose="020F0502020204030204" pitchFamily="34" charset="0"/>
                <a:cs typeface="Arial" panose="020B0604020202020204" pitchFamily="34" charset="0"/>
              </a:rPr>
              <a:t>The UAE insurance sector plays a crucial role in the country's economic landscape, providing risk mitigation and financial security to individuals and businesses. This analysis delves into the performance of key insurance companies in the UAE, focusing on their insurance revenue and net profit during Q3 2023 and Q3 2024.</a:t>
            </a: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a:p>
            <a:endParaRPr lang="en-GB" dirty="0"/>
          </a:p>
        </p:txBody>
      </p:sp>
      <p:graphicFrame>
        <p:nvGraphicFramePr>
          <p:cNvPr id="18" name="Chart 17">
            <a:extLst>
              <a:ext uri="{FF2B5EF4-FFF2-40B4-BE49-F238E27FC236}">
                <a16:creationId xmlns:a16="http://schemas.microsoft.com/office/drawing/2014/main" id="{BA9F5C1B-5FEE-DD9C-5B0B-AC2982534E4E}"/>
              </a:ext>
            </a:extLst>
          </p:cNvPr>
          <p:cNvGraphicFramePr/>
          <p:nvPr>
            <p:extLst>
              <p:ext uri="{D42A27DB-BD31-4B8C-83A1-F6EECF244321}">
                <p14:modId xmlns:p14="http://schemas.microsoft.com/office/powerpoint/2010/main" val="889029862"/>
              </p:ext>
            </p:extLst>
          </p:nvPr>
        </p:nvGraphicFramePr>
        <p:xfrm>
          <a:off x="2010950" y="2584174"/>
          <a:ext cx="6814998" cy="37044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23654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5EB73-AA67-10C7-25DA-3D6BC447E4D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8CD8915-D85C-6071-10E9-FE394D089C1A}"/>
              </a:ext>
            </a:extLst>
          </p:cNvPr>
          <p:cNvPicPr>
            <a:picLocks noChangeAspect="1"/>
          </p:cNvPicPr>
          <p:nvPr/>
        </p:nvPicPr>
        <p:blipFill>
          <a:blip r:embed="rId2"/>
          <a:stretch>
            <a:fillRect/>
          </a:stretch>
        </p:blipFill>
        <p:spPr>
          <a:xfrm rot="16200000">
            <a:off x="5858890" y="606322"/>
            <a:ext cx="474220" cy="11973074"/>
          </a:xfrm>
          <a:prstGeom prst="rect">
            <a:avLst/>
          </a:prstGeom>
        </p:spPr>
      </p:pic>
      <p:sp>
        <p:nvSpPr>
          <p:cNvPr id="11" name="Rectangle 10">
            <a:extLst>
              <a:ext uri="{FF2B5EF4-FFF2-40B4-BE49-F238E27FC236}">
                <a16:creationId xmlns:a16="http://schemas.microsoft.com/office/drawing/2014/main" id="{B2C6AB6D-76B7-C2BF-2577-84725A2694B7}"/>
              </a:ext>
            </a:extLst>
          </p:cNvPr>
          <p:cNvSpPr/>
          <p:nvPr/>
        </p:nvSpPr>
        <p:spPr>
          <a:xfrm>
            <a:off x="109461" y="1415233"/>
            <a:ext cx="11973075" cy="483145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D98BC05-4CEA-F010-AD4F-04D12A6CDC52}"/>
              </a:ext>
            </a:extLst>
          </p:cNvPr>
          <p:cNvSpPr txBox="1"/>
          <p:nvPr/>
        </p:nvSpPr>
        <p:spPr>
          <a:xfrm>
            <a:off x="109461" y="659846"/>
            <a:ext cx="11973074" cy="646331"/>
          </a:xfrm>
          <a:prstGeom prst="rect">
            <a:avLst/>
          </a:prstGeom>
          <a:noFill/>
        </p:spPr>
        <p:txBody>
          <a:bodyPr wrap="square" rtlCol="0">
            <a:spAutoFit/>
          </a:bodyPr>
          <a:lstStyle/>
          <a:p>
            <a:r>
              <a:rPr lang="en-US" sz="3600" b="1" dirty="0">
                <a:solidFill>
                  <a:srgbClr val="0070C0"/>
                </a:solidFill>
              </a:rPr>
              <a:t>Insurance Revenue Trends</a:t>
            </a:r>
          </a:p>
        </p:txBody>
      </p:sp>
      <p:sp>
        <p:nvSpPr>
          <p:cNvPr id="19" name="Half Frame 18">
            <a:extLst>
              <a:ext uri="{FF2B5EF4-FFF2-40B4-BE49-F238E27FC236}">
                <a16:creationId xmlns:a16="http://schemas.microsoft.com/office/drawing/2014/main" id="{159599D5-4409-DAC1-DCBB-729D8CBBF5C1}"/>
              </a:ext>
            </a:extLst>
          </p:cNvPr>
          <p:cNvSpPr/>
          <p:nvPr/>
        </p:nvSpPr>
        <p:spPr>
          <a:xfrm>
            <a:off x="109462" y="1415233"/>
            <a:ext cx="11973075" cy="4831459"/>
          </a:xfrm>
          <a:prstGeom prst="halfFrame">
            <a:avLst>
              <a:gd name="adj1" fmla="val 822"/>
              <a:gd name="adj2" fmla="val 1015"/>
            </a:avLst>
          </a:prstGeom>
          <a:solidFill>
            <a:srgbClr val="4597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TextBox 23">
            <a:extLst>
              <a:ext uri="{FF2B5EF4-FFF2-40B4-BE49-F238E27FC236}">
                <a16:creationId xmlns:a16="http://schemas.microsoft.com/office/drawing/2014/main" id="{29394817-91DA-272F-78CD-A745FFF62611}"/>
              </a:ext>
            </a:extLst>
          </p:cNvPr>
          <p:cNvSpPr txBox="1"/>
          <p:nvPr/>
        </p:nvSpPr>
        <p:spPr>
          <a:xfrm>
            <a:off x="8634661" y="6422860"/>
            <a:ext cx="3447876" cy="307777"/>
          </a:xfrm>
          <a:prstGeom prst="rect">
            <a:avLst/>
          </a:prstGeom>
          <a:noFill/>
        </p:spPr>
        <p:txBody>
          <a:bodyPr wrap="square" rtlCol="0">
            <a:spAutoFit/>
          </a:bodyPr>
          <a:lstStyle/>
          <a:p>
            <a:pPr algn="r"/>
            <a:r>
              <a:rPr lang="en-US" sz="1400" b="1" dirty="0">
                <a:solidFill>
                  <a:srgbClr val="005386"/>
                </a:solidFill>
              </a:rPr>
              <a:t>Jihad Faitrouni, </a:t>
            </a:r>
          </a:p>
        </p:txBody>
      </p:sp>
      <p:sp>
        <p:nvSpPr>
          <p:cNvPr id="2" name="TextBox 1">
            <a:extLst>
              <a:ext uri="{FF2B5EF4-FFF2-40B4-BE49-F238E27FC236}">
                <a16:creationId xmlns:a16="http://schemas.microsoft.com/office/drawing/2014/main" id="{192B78E3-DF6F-0AFF-38D7-78BA37755CB0}"/>
              </a:ext>
            </a:extLst>
          </p:cNvPr>
          <p:cNvSpPr txBox="1"/>
          <p:nvPr/>
        </p:nvSpPr>
        <p:spPr>
          <a:xfrm>
            <a:off x="286575" y="2007080"/>
            <a:ext cx="11183182" cy="2119042"/>
          </a:xfrm>
          <a:prstGeom prst="rect">
            <a:avLst/>
          </a:prstGeom>
          <a:noFill/>
        </p:spPr>
        <p:txBody>
          <a:bodyPr wrap="square" rtlCol="0">
            <a:spAutoFit/>
          </a:bodyPr>
          <a:lstStyle/>
          <a:p>
            <a:endParaRPr lang="en-GB" sz="2400" dirty="0">
              <a:effectLst/>
            </a:endParaRPr>
          </a:p>
          <a:p>
            <a:pPr algn="just">
              <a:lnSpc>
                <a:spcPct val="107000"/>
              </a:lnSpc>
              <a:spcAft>
                <a:spcPts val="800"/>
              </a:spcAft>
            </a:pPr>
            <a:r>
              <a:rPr lang="en-US" kern="100" dirty="0">
                <a:effectLst/>
                <a:latin typeface="Calibri" panose="020F0502020204030204" pitchFamily="34" charset="0"/>
                <a:ea typeface="Calibri" panose="020F0502020204030204" pitchFamily="34" charset="0"/>
                <a:cs typeface="Arial" panose="020B0604020202020204" pitchFamily="34" charset="0"/>
              </a:rPr>
              <a:t>A general upward trend in insurance revenue is observed among UAE insurance companies from Q3 2023 to Q3 2024. However, notable exceptions include Ain Al </a:t>
            </a:r>
            <a:r>
              <a:rPr lang="en-US" kern="100" dirty="0" err="1">
                <a:effectLst/>
                <a:latin typeface="Calibri" panose="020F0502020204030204" pitchFamily="34" charset="0"/>
                <a:ea typeface="Calibri" panose="020F0502020204030204" pitchFamily="34" charset="0"/>
                <a:cs typeface="Arial" panose="020B0604020202020204" pitchFamily="34" charset="0"/>
              </a:rPr>
              <a:t>Ahlia</a:t>
            </a:r>
            <a:r>
              <a:rPr lang="en-US" kern="100" dirty="0">
                <a:effectLst/>
                <a:latin typeface="Calibri" panose="020F0502020204030204" pitchFamily="34" charset="0"/>
                <a:ea typeface="Calibri" panose="020F0502020204030204" pitchFamily="34" charset="0"/>
                <a:cs typeface="Arial" panose="020B0604020202020204" pitchFamily="34" charset="0"/>
              </a:rPr>
              <a:t>, </a:t>
            </a:r>
            <a:r>
              <a:rPr lang="en-US" kern="100" dirty="0" err="1">
                <a:effectLst/>
                <a:latin typeface="Calibri" panose="020F0502020204030204" pitchFamily="34" charset="0"/>
                <a:ea typeface="Calibri" panose="020F0502020204030204" pitchFamily="34" charset="0"/>
                <a:cs typeface="Arial" panose="020B0604020202020204" pitchFamily="34" charset="0"/>
              </a:rPr>
              <a:t>Salamra</a:t>
            </a:r>
            <a:r>
              <a:rPr lang="en-US" kern="100" dirty="0">
                <a:effectLst/>
                <a:latin typeface="Calibri" panose="020F0502020204030204" pitchFamily="34" charset="0"/>
                <a:ea typeface="Calibri" panose="020F0502020204030204" pitchFamily="34" charset="0"/>
                <a:cs typeface="Arial" panose="020B0604020202020204" pitchFamily="34" charset="0"/>
              </a:rPr>
              <a:t> (minimal decrease), Union, Dubai National Insurance (very minimal decrease), and </a:t>
            </a:r>
            <a:r>
              <a:rPr lang="en-US" kern="100" dirty="0" err="1">
                <a:effectLst/>
                <a:latin typeface="Calibri" panose="020F0502020204030204" pitchFamily="34" charset="0"/>
                <a:ea typeface="Calibri" panose="020F0502020204030204" pitchFamily="34" charset="0"/>
                <a:cs typeface="Arial" panose="020B0604020202020204" pitchFamily="34" charset="0"/>
              </a:rPr>
              <a:t>Sukoon</a:t>
            </a:r>
            <a:r>
              <a:rPr lang="en-US" kern="100" dirty="0">
                <a:effectLst/>
                <a:latin typeface="Calibri" panose="020F0502020204030204" pitchFamily="34" charset="0"/>
                <a:ea typeface="Calibri" panose="020F0502020204030204" pitchFamily="34" charset="0"/>
                <a:cs typeface="Arial" panose="020B0604020202020204" pitchFamily="34" charset="0"/>
              </a:rPr>
              <a:t> Takaful. Orient, holding the largest market share in both years at 21%, demonstrated a substantial growth in insurance revenue, rising from AED 4,670 million to AED 5,548 million, a 19% increase.</a:t>
            </a:r>
            <a:endParaRPr lang="en-GB" kern="100" dirty="0">
              <a:effectLst/>
              <a:latin typeface="Calibri" panose="020F0502020204030204" pitchFamily="34" charset="0"/>
              <a:ea typeface="Calibri" panose="020F0502020204030204" pitchFamily="34" charset="0"/>
              <a:cs typeface="Arial" panose="020B0604020202020204" pitchFamily="34" charset="0"/>
            </a:endParaRPr>
          </a:p>
          <a:p>
            <a:endParaRPr lang="en-GB" sz="2400" dirty="0"/>
          </a:p>
        </p:txBody>
      </p:sp>
    </p:spTree>
    <p:extLst>
      <p:ext uri="{BB962C8B-B14F-4D97-AF65-F5344CB8AC3E}">
        <p14:creationId xmlns:p14="http://schemas.microsoft.com/office/powerpoint/2010/main" val="1080250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A2D90-23E5-FB4D-3556-75099AB5BFC1}"/>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626AED0-70A8-B212-FD2C-F3FC08CA5B64}"/>
              </a:ext>
            </a:extLst>
          </p:cNvPr>
          <p:cNvPicPr>
            <a:picLocks noChangeAspect="1"/>
          </p:cNvPicPr>
          <p:nvPr/>
        </p:nvPicPr>
        <p:blipFill>
          <a:blip r:embed="rId2"/>
          <a:stretch>
            <a:fillRect/>
          </a:stretch>
        </p:blipFill>
        <p:spPr>
          <a:xfrm rot="16200000">
            <a:off x="5858890" y="606322"/>
            <a:ext cx="474220" cy="11973074"/>
          </a:xfrm>
          <a:prstGeom prst="rect">
            <a:avLst/>
          </a:prstGeom>
        </p:spPr>
      </p:pic>
      <p:sp>
        <p:nvSpPr>
          <p:cNvPr id="11" name="Rectangle 10">
            <a:extLst>
              <a:ext uri="{FF2B5EF4-FFF2-40B4-BE49-F238E27FC236}">
                <a16:creationId xmlns:a16="http://schemas.microsoft.com/office/drawing/2014/main" id="{37A9D9FD-172E-90B9-38F0-7C373738A4CC}"/>
              </a:ext>
            </a:extLst>
          </p:cNvPr>
          <p:cNvSpPr/>
          <p:nvPr/>
        </p:nvSpPr>
        <p:spPr>
          <a:xfrm>
            <a:off x="109461" y="1415233"/>
            <a:ext cx="11973075" cy="483145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167F356-3D22-9D96-D106-72137E1226F6}"/>
              </a:ext>
            </a:extLst>
          </p:cNvPr>
          <p:cNvSpPr txBox="1"/>
          <p:nvPr/>
        </p:nvSpPr>
        <p:spPr>
          <a:xfrm>
            <a:off x="109461" y="659846"/>
            <a:ext cx="11973074" cy="646331"/>
          </a:xfrm>
          <a:prstGeom prst="rect">
            <a:avLst/>
          </a:prstGeom>
          <a:noFill/>
        </p:spPr>
        <p:txBody>
          <a:bodyPr wrap="square" rtlCol="0">
            <a:spAutoFit/>
          </a:bodyPr>
          <a:lstStyle/>
          <a:p>
            <a:r>
              <a:rPr lang="en-US" sz="3600" b="1" dirty="0">
                <a:solidFill>
                  <a:srgbClr val="0070C0"/>
                </a:solidFill>
              </a:rPr>
              <a:t>Net Profit Trends</a:t>
            </a:r>
          </a:p>
        </p:txBody>
      </p:sp>
      <p:sp>
        <p:nvSpPr>
          <p:cNvPr id="19" name="Half Frame 18">
            <a:extLst>
              <a:ext uri="{FF2B5EF4-FFF2-40B4-BE49-F238E27FC236}">
                <a16:creationId xmlns:a16="http://schemas.microsoft.com/office/drawing/2014/main" id="{5A04189E-395D-87B2-2BA4-AB0A3C56196F}"/>
              </a:ext>
            </a:extLst>
          </p:cNvPr>
          <p:cNvSpPr/>
          <p:nvPr/>
        </p:nvSpPr>
        <p:spPr>
          <a:xfrm>
            <a:off x="109462" y="1415233"/>
            <a:ext cx="11973075" cy="4831459"/>
          </a:xfrm>
          <a:prstGeom prst="halfFrame">
            <a:avLst>
              <a:gd name="adj1" fmla="val 822"/>
              <a:gd name="adj2" fmla="val 1015"/>
            </a:avLst>
          </a:prstGeom>
          <a:solidFill>
            <a:srgbClr val="4597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TextBox 23">
            <a:extLst>
              <a:ext uri="{FF2B5EF4-FFF2-40B4-BE49-F238E27FC236}">
                <a16:creationId xmlns:a16="http://schemas.microsoft.com/office/drawing/2014/main" id="{AFBA4037-F63E-0817-E719-1AAD110B51E8}"/>
              </a:ext>
            </a:extLst>
          </p:cNvPr>
          <p:cNvSpPr txBox="1"/>
          <p:nvPr/>
        </p:nvSpPr>
        <p:spPr>
          <a:xfrm>
            <a:off x="8634661" y="6422860"/>
            <a:ext cx="3447876" cy="307777"/>
          </a:xfrm>
          <a:prstGeom prst="rect">
            <a:avLst/>
          </a:prstGeom>
          <a:noFill/>
        </p:spPr>
        <p:txBody>
          <a:bodyPr wrap="square" rtlCol="0">
            <a:spAutoFit/>
          </a:bodyPr>
          <a:lstStyle/>
          <a:p>
            <a:pPr algn="r"/>
            <a:r>
              <a:rPr lang="en-US" sz="1400" b="1" dirty="0">
                <a:solidFill>
                  <a:srgbClr val="005386"/>
                </a:solidFill>
              </a:rPr>
              <a:t>Jihad Faitrouni</a:t>
            </a:r>
          </a:p>
        </p:txBody>
      </p:sp>
      <p:sp>
        <p:nvSpPr>
          <p:cNvPr id="2" name="TextBox 1">
            <a:extLst>
              <a:ext uri="{FF2B5EF4-FFF2-40B4-BE49-F238E27FC236}">
                <a16:creationId xmlns:a16="http://schemas.microsoft.com/office/drawing/2014/main" id="{8F264C61-6127-C101-1611-D5A01A8CABFA}"/>
              </a:ext>
            </a:extLst>
          </p:cNvPr>
          <p:cNvSpPr txBox="1"/>
          <p:nvPr/>
        </p:nvSpPr>
        <p:spPr>
          <a:xfrm>
            <a:off x="198783" y="1516580"/>
            <a:ext cx="11883752" cy="5205784"/>
          </a:xfrm>
          <a:prstGeom prst="rect">
            <a:avLst/>
          </a:prstGeom>
          <a:noFill/>
        </p:spPr>
        <p:txBody>
          <a:bodyPr wrap="square" rtlCol="0">
            <a:spAutoFit/>
          </a:bodyPr>
          <a:lstStyle/>
          <a:p>
            <a:pPr algn="just">
              <a:lnSpc>
                <a:spcPct val="107000"/>
              </a:lnSpc>
              <a:spcAft>
                <a:spcPts val="800"/>
              </a:spcAft>
            </a:pPr>
            <a:r>
              <a:rPr lang="en-US" kern="100" dirty="0">
                <a:effectLst/>
                <a:latin typeface="Calibri" panose="020F0502020204030204" pitchFamily="34" charset="0"/>
                <a:ea typeface="Calibri" panose="020F0502020204030204" pitchFamily="34" charset="0"/>
                <a:cs typeface="Arial" panose="020B0604020202020204" pitchFamily="34" charset="0"/>
              </a:rPr>
              <a:t>In contrast to the upward trajectory in insurance revenue, net profit displayed a more varied pattern, with approximately half of the companies experiencing growth while the others faced declines. The total net profit decreased from AED 1,516 million in Q3 2023 to AED 1,318 million in Q3 2024, marking a 13% decline. This is juxtaposed against a significant 22% increase in total insurance revenue, from AED 22,195 million to AED 27,031 million.</a:t>
            </a:r>
            <a:endParaRPr lang="en-GB"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kern="100" dirty="0">
                <a:effectLst/>
                <a:latin typeface="Calibri" panose="020F0502020204030204" pitchFamily="34" charset="0"/>
                <a:ea typeface="Calibri" panose="020F0502020204030204" pitchFamily="34" charset="0"/>
                <a:cs typeface="Arial" panose="020B0604020202020204" pitchFamily="34" charset="0"/>
              </a:rPr>
              <a:t>This discrepancy between rising insurance revenue and declining net profit raises key considerations about operational efficiency, expense management, or market dynamics impacting profitability across the sector.</a:t>
            </a:r>
            <a:endParaRPr lang="en-GB"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Font typeface="Wingdings" panose="05000000000000000000" pitchFamily="2" charset="2"/>
              <a:buChar char=""/>
            </a:pPr>
            <a:r>
              <a:rPr lang="en-US" kern="100" dirty="0">
                <a:effectLst/>
                <a:latin typeface="Calibri" panose="020F0502020204030204" pitchFamily="34" charset="0"/>
                <a:ea typeface="Calibri" panose="020F0502020204030204" pitchFamily="34" charset="0"/>
                <a:cs typeface="Arial" panose="020B0604020202020204" pitchFamily="34" charset="0"/>
              </a:rPr>
              <a:t>Key factors contributing to the observed discrepancy between rising insurance revenue and declining net profit include:</a:t>
            </a:r>
            <a:endParaRPr lang="en-GB"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Font typeface="+mj-lt"/>
              <a:buAutoNum type="arabicPeriod"/>
              <a:tabLst>
                <a:tab pos="457200" algn="l"/>
              </a:tabLst>
            </a:pPr>
            <a:r>
              <a:rPr lang="en-US" b="1" kern="100" dirty="0">
                <a:effectLst/>
                <a:latin typeface="Calibri" panose="020F0502020204030204" pitchFamily="34" charset="0"/>
                <a:ea typeface="Calibri" panose="020F0502020204030204" pitchFamily="34" charset="0"/>
                <a:cs typeface="Arial" panose="020B0604020202020204" pitchFamily="34" charset="0"/>
              </a:rPr>
              <a:t>Increased Operational Costs:</a:t>
            </a:r>
            <a:r>
              <a:rPr lang="en-US" kern="100" dirty="0">
                <a:effectLst/>
                <a:latin typeface="Calibri" panose="020F0502020204030204" pitchFamily="34" charset="0"/>
                <a:ea typeface="Calibri" panose="020F0502020204030204" pitchFamily="34" charset="0"/>
                <a:cs typeface="Arial" panose="020B0604020202020204" pitchFamily="34" charset="0"/>
              </a:rPr>
              <a:t> Rising operational costs, such as salaries, rent, and technology expenses, may have eroded profitability.</a:t>
            </a:r>
            <a:endParaRPr lang="en-GB"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Font typeface="+mj-lt"/>
              <a:buAutoNum type="arabicPeriod"/>
              <a:tabLst>
                <a:tab pos="457200" algn="l"/>
              </a:tabLst>
            </a:pPr>
            <a:r>
              <a:rPr lang="en-US" b="1" kern="100" dirty="0">
                <a:effectLst/>
                <a:latin typeface="Calibri" panose="020F0502020204030204" pitchFamily="34" charset="0"/>
                <a:ea typeface="Calibri" panose="020F0502020204030204" pitchFamily="34" charset="0"/>
                <a:cs typeface="Arial" panose="020B0604020202020204" pitchFamily="34" charset="0"/>
              </a:rPr>
              <a:t>Higher Claims Costs:</a:t>
            </a:r>
            <a:r>
              <a:rPr lang="en-US" kern="100" dirty="0">
                <a:effectLst/>
                <a:latin typeface="Calibri" panose="020F0502020204030204" pitchFamily="34" charset="0"/>
                <a:ea typeface="Calibri" panose="020F0502020204030204" pitchFamily="34" charset="0"/>
                <a:cs typeface="Arial" panose="020B0604020202020204" pitchFamily="34" charset="0"/>
              </a:rPr>
              <a:t> A surge in insurance claims, particularly in specific segments like motor or health insurance, could have negatively impacted the bottom line.</a:t>
            </a:r>
            <a:endParaRPr lang="en-GB"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Font typeface="+mj-lt"/>
              <a:buAutoNum type="arabicPeriod"/>
              <a:tabLst>
                <a:tab pos="457200" algn="l"/>
              </a:tabLst>
            </a:pPr>
            <a:r>
              <a:rPr lang="en-US" b="1" kern="100" dirty="0">
                <a:effectLst/>
                <a:latin typeface="Calibri" panose="020F0502020204030204" pitchFamily="34" charset="0"/>
                <a:ea typeface="Calibri" panose="020F0502020204030204" pitchFamily="34" charset="0"/>
                <a:cs typeface="Arial" panose="020B0604020202020204" pitchFamily="34" charset="0"/>
              </a:rPr>
              <a:t>Investment Losses:</a:t>
            </a:r>
            <a:r>
              <a:rPr lang="en-US" kern="100" dirty="0">
                <a:effectLst/>
                <a:latin typeface="Calibri" panose="020F0502020204030204" pitchFamily="34" charset="0"/>
                <a:ea typeface="Calibri" panose="020F0502020204030204" pitchFamily="34" charset="0"/>
                <a:cs typeface="Arial" panose="020B0604020202020204" pitchFamily="34" charset="0"/>
              </a:rPr>
              <a:t> Potential losses from investments or financial  could have contributed to the decline in net profit.</a:t>
            </a:r>
            <a:endParaRPr lang="en-GB"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Font typeface="+mj-lt"/>
              <a:buAutoNum type="arabicPeriod"/>
              <a:tabLst>
                <a:tab pos="457200" algn="l"/>
              </a:tabLst>
            </a:pPr>
            <a:r>
              <a:rPr lang="en-US" b="1" kern="100" dirty="0">
                <a:effectLst/>
                <a:latin typeface="Calibri" panose="020F0502020204030204" pitchFamily="34" charset="0"/>
                <a:ea typeface="Calibri" panose="020F0502020204030204" pitchFamily="34" charset="0"/>
                <a:cs typeface="Arial" panose="020B0604020202020204" pitchFamily="34" charset="0"/>
              </a:rPr>
              <a:t>Changes in Tax Regulations:</a:t>
            </a:r>
            <a:r>
              <a:rPr lang="en-US" kern="100" dirty="0">
                <a:effectLst/>
                <a:latin typeface="Calibri" panose="020F0502020204030204" pitchFamily="34" charset="0"/>
                <a:ea typeface="Calibri" panose="020F0502020204030204" pitchFamily="34" charset="0"/>
                <a:cs typeface="Arial" panose="020B0604020202020204" pitchFamily="34" charset="0"/>
              </a:rPr>
              <a:t> Any changes in tax policies or regulations could have affected the profitability of insurance companies.</a:t>
            </a:r>
            <a:endParaRPr lang="en-GB" kern="100" dirty="0">
              <a:effectLst/>
              <a:latin typeface="Calibri" panose="020F0502020204030204" pitchFamily="34" charset="0"/>
              <a:ea typeface="Calibri" panose="020F0502020204030204" pitchFamily="34" charset="0"/>
              <a:cs typeface="Arial" panose="020B0604020202020204" pitchFamily="34" charset="0"/>
            </a:endParaRPr>
          </a:p>
          <a:p>
            <a:endParaRPr lang="en-GB" sz="1600" dirty="0"/>
          </a:p>
        </p:txBody>
      </p:sp>
    </p:spTree>
    <p:extLst>
      <p:ext uri="{BB962C8B-B14F-4D97-AF65-F5344CB8AC3E}">
        <p14:creationId xmlns:p14="http://schemas.microsoft.com/office/powerpoint/2010/main" val="633957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01A60-35F6-E19C-C241-527308085F02}"/>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F1FA9904-9BDB-7071-8622-F4BAE47CAA3B}"/>
              </a:ext>
            </a:extLst>
          </p:cNvPr>
          <p:cNvPicPr>
            <a:picLocks noChangeAspect="1"/>
          </p:cNvPicPr>
          <p:nvPr/>
        </p:nvPicPr>
        <p:blipFill>
          <a:blip r:embed="rId2"/>
          <a:stretch>
            <a:fillRect/>
          </a:stretch>
        </p:blipFill>
        <p:spPr>
          <a:xfrm rot="16200000">
            <a:off x="5858890" y="606322"/>
            <a:ext cx="474220" cy="11973074"/>
          </a:xfrm>
          <a:prstGeom prst="rect">
            <a:avLst/>
          </a:prstGeom>
        </p:spPr>
      </p:pic>
      <p:sp>
        <p:nvSpPr>
          <p:cNvPr id="11" name="Rectangle 10">
            <a:extLst>
              <a:ext uri="{FF2B5EF4-FFF2-40B4-BE49-F238E27FC236}">
                <a16:creationId xmlns:a16="http://schemas.microsoft.com/office/drawing/2014/main" id="{95045946-C504-C855-CA10-9226230451C2}"/>
              </a:ext>
            </a:extLst>
          </p:cNvPr>
          <p:cNvSpPr/>
          <p:nvPr/>
        </p:nvSpPr>
        <p:spPr>
          <a:xfrm>
            <a:off x="109460" y="1415233"/>
            <a:ext cx="11973075" cy="483145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6D67154-0355-5E53-3AD6-003E26759477}"/>
              </a:ext>
            </a:extLst>
          </p:cNvPr>
          <p:cNvSpPr txBox="1"/>
          <p:nvPr/>
        </p:nvSpPr>
        <p:spPr>
          <a:xfrm>
            <a:off x="109461" y="659846"/>
            <a:ext cx="11973074" cy="646331"/>
          </a:xfrm>
          <a:prstGeom prst="rect">
            <a:avLst/>
          </a:prstGeom>
          <a:noFill/>
        </p:spPr>
        <p:txBody>
          <a:bodyPr wrap="square" rtlCol="0">
            <a:spAutoFit/>
          </a:bodyPr>
          <a:lstStyle/>
          <a:p>
            <a:r>
              <a:rPr lang="en-US" sz="3600" b="1" dirty="0">
                <a:solidFill>
                  <a:srgbClr val="0070C0"/>
                </a:solidFill>
              </a:rPr>
              <a:t>Orient’s Performance </a:t>
            </a:r>
          </a:p>
        </p:txBody>
      </p:sp>
      <p:sp>
        <p:nvSpPr>
          <p:cNvPr id="19" name="Half Frame 18">
            <a:extLst>
              <a:ext uri="{FF2B5EF4-FFF2-40B4-BE49-F238E27FC236}">
                <a16:creationId xmlns:a16="http://schemas.microsoft.com/office/drawing/2014/main" id="{3130E34F-50E6-5595-8C6B-4DE9EEE0BC1F}"/>
              </a:ext>
            </a:extLst>
          </p:cNvPr>
          <p:cNvSpPr/>
          <p:nvPr/>
        </p:nvSpPr>
        <p:spPr>
          <a:xfrm>
            <a:off x="109462" y="1415233"/>
            <a:ext cx="11973075" cy="4831459"/>
          </a:xfrm>
          <a:prstGeom prst="halfFrame">
            <a:avLst>
              <a:gd name="adj1" fmla="val 822"/>
              <a:gd name="adj2" fmla="val 1015"/>
            </a:avLst>
          </a:prstGeom>
          <a:solidFill>
            <a:srgbClr val="4597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TextBox 23">
            <a:extLst>
              <a:ext uri="{FF2B5EF4-FFF2-40B4-BE49-F238E27FC236}">
                <a16:creationId xmlns:a16="http://schemas.microsoft.com/office/drawing/2014/main" id="{65386100-9BC2-6F1B-2415-28B2FE121B24}"/>
              </a:ext>
            </a:extLst>
          </p:cNvPr>
          <p:cNvSpPr txBox="1"/>
          <p:nvPr/>
        </p:nvSpPr>
        <p:spPr>
          <a:xfrm>
            <a:off x="8634661" y="6422860"/>
            <a:ext cx="3447876" cy="307777"/>
          </a:xfrm>
          <a:prstGeom prst="rect">
            <a:avLst/>
          </a:prstGeom>
          <a:noFill/>
        </p:spPr>
        <p:txBody>
          <a:bodyPr wrap="square" rtlCol="0">
            <a:spAutoFit/>
          </a:bodyPr>
          <a:lstStyle/>
          <a:p>
            <a:pPr algn="r"/>
            <a:r>
              <a:rPr lang="en-US" sz="1400" b="1" dirty="0">
                <a:solidFill>
                  <a:srgbClr val="005386"/>
                </a:solidFill>
              </a:rPr>
              <a:t>Jihad Faitrouni, </a:t>
            </a:r>
          </a:p>
        </p:txBody>
      </p:sp>
      <p:sp>
        <p:nvSpPr>
          <p:cNvPr id="2" name="TextBox 1">
            <a:extLst>
              <a:ext uri="{FF2B5EF4-FFF2-40B4-BE49-F238E27FC236}">
                <a16:creationId xmlns:a16="http://schemas.microsoft.com/office/drawing/2014/main" id="{6513B71D-1441-B316-53DD-0BF66377EA1E}"/>
              </a:ext>
            </a:extLst>
          </p:cNvPr>
          <p:cNvSpPr txBox="1"/>
          <p:nvPr/>
        </p:nvSpPr>
        <p:spPr>
          <a:xfrm>
            <a:off x="258417" y="2027583"/>
            <a:ext cx="11479696" cy="1657377"/>
          </a:xfrm>
          <a:prstGeom prst="rect">
            <a:avLst/>
          </a:prstGeom>
          <a:noFill/>
        </p:spPr>
        <p:txBody>
          <a:bodyPr wrap="square" rtlCol="0">
            <a:spAutoFit/>
          </a:bodyPr>
          <a:lstStyle/>
          <a:p>
            <a:pPr algn="just">
              <a:lnSpc>
                <a:spcPct val="107000"/>
              </a:lnSpc>
              <a:spcAft>
                <a:spcPts val="800"/>
              </a:spcAft>
            </a:pPr>
            <a:r>
              <a:rPr lang="en-US" kern="100" dirty="0">
                <a:effectLst/>
                <a:latin typeface="Calibri" panose="020F0502020204030204" pitchFamily="34" charset="0"/>
                <a:ea typeface="Calibri" panose="020F0502020204030204" pitchFamily="34" charset="0"/>
                <a:cs typeface="Arial" panose="020B0604020202020204" pitchFamily="34" charset="0"/>
              </a:rPr>
              <a:t>Orient's net profit increased modestly by 6%, from AED 504 million in Q3 2023 to AED 536 million in Q3 2024. While this growth in absolute terms is less pronounced than its insurance revenue growth, it translated into a significant increase in market share. Orient's contribution to the sector's total net profit rose from 33% in Q3 2023 to 44% in Q3 2024, reinforcing its dominant position despite sector-wide profitability challenges.</a:t>
            </a:r>
            <a:endParaRPr lang="en-GB" kern="1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858729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BE068-15C6-CB12-45B0-D91FC16077AA}"/>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264C6ABE-88D6-3CF4-DCF5-4522910BD0DA}"/>
              </a:ext>
            </a:extLst>
          </p:cNvPr>
          <p:cNvPicPr>
            <a:picLocks noChangeAspect="1"/>
          </p:cNvPicPr>
          <p:nvPr/>
        </p:nvPicPr>
        <p:blipFill>
          <a:blip r:embed="rId2"/>
          <a:stretch>
            <a:fillRect/>
          </a:stretch>
        </p:blipFill>
        <p:spPr>
          <a:xfrm rot="16200000">
            <a:off x="5858890" y="606322"/>
            <a:ext cx="474220" cy="11973074"/>
          </a:xfrm>
          <a:prstGeom prst="rect">
            <a:avLst/>
          </a:prstGeom>
        </p:spPr>
      </p:pic>
      <p:sp>
        <p:nvSpPr>
          <p:cNvPr id="11" name="Rectangle 10">
            <a:extLst>
              <a:ext uri="{FF2B5EF4-FFF2-40B4-BE49-F238E27FC236}">
                <a16:creationId xmlns:a16="http://schemas.microsoft.com/office/drawing/2014/main" id="{5D1DB26F-C6B6-8005-429B-5699DAD68D08}"/>
              </a:ext>
            </a:extLst>
          </p:cNvPr>
          <p:cNvSpPr/>
          <p:nvPr/>
        </p:nvSpPr>
        <p:spPr>
          <a:xfrm>
            <a:off x="109461" y="1492069"/>
            <a:ext cx="11973075" cy="483145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04C30A8-D50B-AAEB-2D78-55F843058A99}"/>
              </a:ext>
            </a:extLst>
          </p:cNvPr>
          <p:cNvSpPr txBox="1"/>
          <p:nvPr/>
        </p:nvSpPr>
        <p:spPr>
          <a:xfrm>
            <a:off x="109461" y="635946"/>
            <a:ext cx="11973074" cy="646331"/>
          </a:xfrm>
          <a:prstGeom prst="rect">
            <a:avLst/>
          </a:prstGeom>
          <a:noFill/>
        </p:spPr>
        <p:txBody>
          <a:bodyPr wrap="square" rtlCol="0">
            <a:spAutoFit/>
          </a:bodyPr>
          <a:lstStyle/>
          <a:p>
            <a:r>
              <a:rPr lang="en-US" sz="3600" b="1" dirty="0">
                <a:solidFill>
                  <a:srgbClr val="0070C0"/>
                </a:solidFill>
              </a:rPr>
              <a:t>Market Share Dynamics</a:t>
            </a:r>
          </a:p>
        </p:txBody>
      </p:sp>
      <p:sp>
        <p:nvSpPr>
          <p:cNvPr id="19" name="Half Frame 18">
            <a:extLst>
              <a:ext uri="{FF2B5EF4-FFF2-40B4-BE49-F238E27FC236}">
                <a16:creationId xmlns:a16="http://schemas.microsoft.com/office/drawing/2014/main" id="{91256BDD-1D5A-552F-2A2E-AAAD54B4A61B}"/>
              </a:ext>
            </a:extLst>
          </p:cNvPr>
          <p:cNvSpPr/>
          <p:nvPr/>
        </p:nvSpPr>
        <p:spPr>
          <a:xfrm>
            <a:off x="109462" y="1415233"/>
            <a:ext cx="11973075" cy="4831459"/>
          </a:xfrm>
          <a:prstGeom prst="halfFrame">
            <a:avLst>
              <a:gd name="adj1" fmla="val 822"/>
              <a:gd name="adj2" fmla="val 1015"/>
            </a:avLst>
          </a:prstGeom>
          <a:solidFill>
            <a:srgbClr val="4597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TextBox 23">
            <a:extLst>
              <a:ext uri="{FF2B5EF4-FFF2-40B4-BE49-F238E27FC236}">
                <a16:creationId xmlns:a16="http://schemas.microsoft.com/office/drawing/2014/main" id="{F7D6091E-EEC9-D00D-2210-F54DFA392450}"/>
              </a:ext>
            </a:extLst>
          </p:cNvPr>
          <p:cNvSpPr txBox="1"/>
          <p:nvPr/>
        </p:nvSpPr>
        <p:spPr>
          <a:xfrm>
            <a:off x="8634661" y="6422860"/>
            <a:ext cx="3447876" cy="307777"/>
          </a:xfrm>
          <a:prstGeom prst="rect">
            <a:avLst/>
          </a:prstGeom>
          <a:noFill/>
        </p:spPr>
        <p:txBody>
          <a:bodyPr wrap="square" rtlCol="0">
            <a:spAutoFit/>
          </a:bodyPr>
          <a:lstStyle/>
          <a:p>
            <a:pPr algn="r"/>
            <a:r>
              <a:rPr lang="en-US" sz="1400" b="1" dirty="0">
                <a:solidFill>
                  <a:srgbClr val="005386"/>
                </a:solidFill>
              </a:rPr>
              <a:t>Jihad Faitrouni, </a:t>
            </a:r>
          </a:p>
        </p:txBody>
      </p:sp>
      <p:sp>
        <p:nvSpPr>
          <p:cNvPr id="2" name="TextBox 1">
            <a:extLst>
              <a:ext uri="{FF2B5EF4-FFF2-40B4-BE49-F238E27FC236}">
                <a16:creationId xmlns:a16="http://schemas.microsoft.com/office/drawing/2014/main" id="{48A25610-2DD8-6AC1-9BBA-1EB2DA7A0036}"/>
              </a:ext>
            </a:extLst>
          </p:cNvPr>
          <p:cNvSpPr txBox="1"/>
          <p:nvPr/>
        </p:nvSpPr>
        <p:spPr>
          <a:xfrm>
            <a:off x="298174" y="2138345"/>
            <a:ext cx="10962861" cy="2732286"/>
          </a:xfrm>
          <a:prstGeom prst="rect">
            <a:avLst/>
          </a:prstGeom>
          <a:noFill/>
        </p:spPr>
        <p:txBody>
          <a:bodyPr wrap="square" rtlCol="0">
            <a:spAutoFit/>
          </a:bodyPr>
          <a:lstStyle/>
          <a:p>
            <a:endParaRPr lang="en-GB" dirty="0">
              <a:effectLst/>
            </a:endParaRPr>
          </a:p>
          <a:p>
            <a:pPr algn="just">
              <a:lnSpc>
                <a:spcPct val="107000"/>
              </a:lnSpc>
              <a:spcAft>
                <a:spcPts val="800"/>
              </a:spcAft>
            </a:pPr>
            <a:r>
              <a:rPr lang="en-US" kern="100" dirty="0">
                <a:effectLst/>
                <a:latin typeface="Calibri" panose="020F0502020204030204" pitchFamily="34" charset="0"/>
                <a:ea typeface="Calibri" panose="020F0502020204030204" pitchFamily="34" charset="0"/>
                <a:cs typeface="Arial" panose="020B0604020202020204" pitchFamily="34" charset="0"/>
              </a:rPr>
              <a:t>As highlighted, the UAE insurance market is dominated by a few key players. Orient Insurance continues to hold the top spot, maintaining a consistent market share of around 21% of Insurance Revenue in both Q3 2023 and Q3 2024. However, the landscape below the top spot has seen some interesting shifts.</a:t>
            </a:r>
          </a:p>
          <a:p>
            <a:pPr algn="just">
              <a:lnSpc>
                <a:spcPct val="107000"/>
              </a:lnSpc>
              <a:spcAft>
                <a:spcPts val="800"/>
              </a:spcAft>
            </a:pPr>
            <a:endParaRPr lang="en-GB"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kern="100" dirty="0">
                <a:effectLst/>
                <a:latin typeface="Calibri" panose="020F0502020204030204" pitchFamily="34" charset="0"/>
                <a:ea typeface="Calibri" panose="020F0502020204030204" pitchFamily="34" charset="0"/>
                <a:cs typeface="Arial" panose="020B0604020202020204" pitchFamily="34" charset="0"/>
              </a:rPr>
              <a:t>The three companies with the highest market share in insurance revenue in Q3 2023—Orient (21%), </a:t>
            </a:r>
            <a:r>
              <a:rPr lang="en-US" kern="100" dirty="0" err="1">
                <a:effectLst/>
                <a:latin typeface="Calibri" panose="020F0502020204030204" pitchFamily="34" charset="0"/>
                <a:ea typeface="Calibri" panose="020F0502020204030204" pitchFamily="34" charset="0"/>
                <a:cs typeface="Arial" panose="020B0604020202020204" pitchFamily="34" charset="0"/>
              </a:rPr>
              <a:t>Sukoon</a:t>
            </a:r>
            <a:r>
              <a:rPr lang="en-US" kern="100" dirty="0">
                <a:effectLst/>
                <a:latin typeface="Calibri" panose="020F0502020204030204" pitchFamily="34" charset="0"/>
                <a:ea typeface="Calibri" panose="020F0502020204030204" pitchFamily="34" charset="0"/>
                <a:cs typeface="Arial" panose="020B0604020202020204" pitchFamily="34" charset="0"/>
              </a:rPr>
              <a:t> (15%), and ADNIC (15%)—collectively accounted for 51% of the UAE's total insurance revenue among 25 companies.</a:t>
            </a:r>
            <a:endParaRPr lang="en-GB" kern="1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231091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0553C-CD0E-43E5-1399-9C68D9E814F0}"/>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6AA82F0-100B-104F-5BD2-6733027BD074}"/>
              </a:ext>
            </a:extLst>
          </p:cNvPr>
          <p:cNvPicPr>
            <a:picLocks noChangeAspect="1"/>
          </p:cNvPicPr>
          <p:nvPr/>
        </p:nvPicPr>
        <p:blipFill>
          <a:blip r:embed="rId2"/>
          <a:stretch>
            <a:fillRect/>
          </a:stretch>
        </p:blipFill>
        <p:spPr>
          <a:xfrm rot="16200000">
            <a:off x="5858890" y="606322"/>
            <a:ext cx="474220" cy="11973074"/>
          </a:xfrm>
          <a:prstGeom prst="rect">
            <a:avLst/>
          </a:prstGeom>
        </p:spPr>
      </p:pic>
      <p:sp>
        <p:nvSpPr>
          <p:cNvPr id="11" name="Rectangle 10">
            <a:extLst>
              <a:ext uri="{FF2B5EF4-FFF2-40B4-BE49-F238E27FC236}">
                <a16:creationId xmlns:a16="http://schemas.microsoft.com/office/drawing/2014/main" id="{D06EE49C-3901-CA47-7680-9CBD2AD223F5}"/>
              </a:ext>
            </a:extLst>
          </p:cNvPr>
          <p:cNvSpPr/>
          <p:nvPr/>
        </p:nvSpPr>
        <p:spPr>
          <a:xfrm>
            <a:off x="109461" y="1415233"/>
            <a:ext cx="11973075" cy="483145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8C446FD-82F1-5657-564B-5A522C110F4D}"/>
              </a:ext>
            </a:extLst>
          </p:cNvPr>
          <p:cNvSpPr txBox="1"/>
          <p:nvPr/>
        </p:nvSpPr>
        <p:spPr>
          <a:xfrm>
            <a:off x="109461" y="659846"/>
            <a:ext cx="11973074" cy="658835"/>
          </a:xfrm>
          <a:prstGeom prst="rect">
            <a:avLst/>
          </a:prstGeom>
          <a:noFill/>
        </p:spPr>
        <p:txBody>
          <a:bodyPr wrap="square" rtlCol="0">
            <a:spAutoFit/>
          </a:bodyPr>
          <a:lstStyle/>
          <a:p>
            <a:pPr lvl="0">
              <a:lnSpc>
                <a:spcPct val="107000"/>
              </a:lnSpc>
              <a:spcAft>
                <a:spcPts val="800"/>
              </a:spcAft>
              <a:tabLst>
                <a:tab pos="457200" algn="l"/>
              </a:tabLst>
            </a:pPr>
            <a:r>
              <a:rPr lang="en-GB" sz="3600" b="1" kern="100" dirty="0">
                <a:solidFill>
                  <a:srgbClr val="0070C0"/>
                </a:solidFill>
                <a:effectLst/>
                <a:latin typeface="Calibri" panose="020F0502020204030204" pitchFamily="34" charset="0"/>
                <a:ea typeface="Calibri" panose="020F0502020204030204" pitchFamily="34" charset="0"/>
                <a:cs typeface="Arial" panose="020B0604020202020204" pitchFamily="34" charset="0"/>
              </a:rPr>
              <a:t>Insurance Revenue </a:t>
            </a:r>
            <a:r>
              <a:rPr lang="en-GB" sz="3600" b="1" kern="100" dirty="0">
                <a:solidFill>
                  <a:srgbClr val="2E74B5"/>
                </a:solidFill>
                <a:latin typeface="Calibri" panose="020F0502020204030204" pitchFamily="34" charset="0"/>
                <a:ea typeface="Calibri" panose="020F0502020204030204" pitchFamily="34" charset="0"/>
                <a:cs typeface="Arial" panose="020B0604020202020204" pitchFamily="34" charset="0"/>
              </a:rPr>
              <a:t>A</a:t>
            </a:r>
            <a:r>
              <a:rPr lang="en-GB" sz="3600" b="1" kern="100" dirty="0">
                <a:solidFill>
                  <a:srgbClr val="2E74B5"/>
                </a:solidFill>
                <a:effectLst/>
                <a:latin typeface="Calibri" panose="020F0502020204030204" pitchFamily="34" charset="0"/>
                <a:ea typeface="Calibri" panose="020F0502020204030204" pitchFamily="34" charset="0"/>
                <a:cs typeface="Arial" panose="020B0604020202020204" pitchFamily="34" charset="0"/>
              </a:rPr>
              <a:t>nalysis</a:t>
            </a:r>
            <a:endParaRPr lang="en-GB" sz="3600" kern="100" dirty="0">
              <a:solidFill>
                <a:srgbClr val="2E74B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9" name="Half Frame 18">
            <a:extLst>
              <a:ext uri="{FF2B5EF4-FFF2-40B4-BE49-F238E27FC236}">
                <a16:creationId xmlns:a16="http://schemas.microsoft.com/office/drawing/2014/main" id="{29E86F0D-11C1-E7BB-E095-26BCAA1A51E6}"/>
              </a:ext>
            </a:extLst>
          </p:cNvPr>
          <p:cNvSpPr/>
          <p:nvPr/>
        </p:nvSpPr>
        <p:spPr>
          <a:xfrm>
            <a:off x="109462" y="1415233"/>
            <a:ext cx="11973075" cy="4831459"/>
          </a:xfrm>
          <a:prstGeom prst="halfFrame">
            <a:avLst>
              <a:gd name="adj1" fmla="val 822"/>
              <a:gd name="adj2" fmla="val 1015"/>
            </a:avLst>
          </a:prstGeom>
          <a:solidFill>
            <a:srgbClr val="4597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TextBox 23">
            <a:extLst>
              <a:ext uri="{FF2B5EF4-FFF2-40B4-BE49-F238E27FC236}">
                <a16:creationId xmlns:a16="http://schemas.microsoft.com/office/drawing/2014/main" id="{26405D37-5C96-1E09-8582-592ED7D289DD}"/>
              </a:ext>
            </a:extLst>
          </p:cNvPr>
          <p:cNvSpPr txBox="1"/>
          <p:nvPr/>
        </p:nvSpPr>
        <p:spPr>
          <a:xfrm>
            <a:off x="8634661" y="6422860"/>
            <a:ext cx="3447876" cy="307777"/>
          </a:xfrm>
          <a:prstGeom prst="rect">
            <a:avLst/>
          </a:prstGeom>
          <a:noFill/>
        </p:spPr>
        <p:txBody>
          <a:bodyPr wrap="square" rtlCol="0">
            <a:spAutoFit/>
          </a:bodyPr>
          <a:lstStyle/>
          <a:p>
            <a:pPr algn="r"/>
            <a:r>
              <a:rPr lang="en-US" sz="1400" b="1" dirty="0">
                <a:solidFill>
                  <a:srgbClr val="005386"/>
                </a:solidFill>
              </a:rPr>
              <a:t>Jihad Faitrouni, </a:t>
            </a:r>
          </a:p>
        </p:txBody>
      </p:sp>
      <p:graphicFrame>
        <p:nvGraphicFramePr>
          <p:cNvPr id="5" name="Table 4">
            <a:extLst>
              <a:ext uri="{FF2B5EF4-FFF2-40B4-BE49-F238E27FC236}">
                <a16:creationId xmlns:a16="http://schemas.microsoft.com/office/drawing/2014/main" id="{232334BD-FF74-B3C0-655B-F1853A563CBD}"/>
              </a:ext>
            </a:extLst>
          </p:cNvPr>
          <p:cNvGraphicFramePr>
            <a:graphicFrameLocks noGrp="1"/>
          </p:cNvGraphicFramePr>
          <p:nvPr>
            <p:extLst>
              <p:ext uri="{D42A27DB-BD31-4B8C-83A1-F6EECF244321}">
                <p14:modId xmlns:p14="http://schemas.microsoft.com/office/powerpoint/2010/main" val="612918025"/>
              </p:ext>
            </p:extLst>
          </p:nvPr>
        </p:nvGraphicFramePr>
        <p:xfrm>
          <a:off x="1913531" y="2098742"/>
          <a:ext cx="6554607" cy="702858"/>
        </p:xfrm>
        <a:graphic>
          <a:graphicData uri="http://schemas.openxmlformats.org/drawingml/2006/table">
            <a:tbl>
              <a:tblPr firstRow="1" firstCol="1" bandRow="1">
                <a:tableStyleId>{5C22544A-7EE6-4342-B048-85BDC9FD1C3A}</a:tableStyleId>
              </a:tblPr>
              <a:tblGrid>
                <a:gridCol w="2466850">
                  <a:extLst>
                    <a:ext uri="{9D8B030D-6E8A-4147-A177-3AD203B41FA5}">
                      <a16:colId xmlns:a16="http://schemas.microsoft.com/office/drawing/2014/main" val="1164263352"/>
                    </a:ext>
                  </a:extLst>
                </a:gridCol>
                <a:gridCol w="1554445">
                  <a:extLst>
                    <a:ext uri="{9D8B030D-6E8A-4147-A177-3AD203B41FA5}">
                      <a16:colId xmlns:a16="http://schemas.microsoft.com/office/drawing/2014/main" val="49173614"/>
                    </a:ext>
                  </a:extLst>
                </a:gridCol>
                <a:gridCol w="1448621">
                  <a:extLst>
                    <a:ext uri="{9D8B030D-6E8A-4147-A177-3AD203B41FA5}">
                      <a16:colId xmlns:a16="http://schemas.microsoft.com/office/drawing/2014/main" val="1735342367"/>
                    </a:ext>
                  </a:extLst>
                </a:gridCol>
                <a:gridCol w="1084691">
                  <a:extLst>
                    <a:ext uri="{9D8B030D-6E8A-4147-A177-3AD203B41FA5}">
                      <a16:colId xmlns:a16="http://schemas.microsoft.com/office/drawing/2014/main" val="2698774090"/>
                    </a:ext>
                  </a:extLst>
                </a:gridCol>
              </a:tblGrid>
              <a:tr h="234286">
                <a:tc>
                  <a:txBody>
                    <a:bodyPr/>
                    <a:lstStyle/>
                    <a:p>
                      <a:pPr algn="ctr">
                        <a:lnSpc>
                          <a:spcPct val="107000"/>
                        </a:lnSpc>
                        <a:spcAft>
                          <a:spcPts val="800"/>
                        </a:spcAft>
                      </a:pPr>
                      <a:r>
                        <a:rPr lang="en-US" sz="1100" kern="0">
                          <a:effectLst/>
                        </a:rPr>
                        <a:t>Market Share of Insurance Revenue</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Orient</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Sukoon</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ADNIC</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45905726"/>
                  </a:ext>
                </a:extLst>
              </a:tr>
              <a:tr h="234286">
                <a:tc>
                  <a:txBody>
                    <a:bodyPr/>
                    <a:lstStyle/>
                    <a:p>
                      <a:pPr algn="ctr">
                        <a:lnSpc>
                          <a:spcPct val="107000"/>
                        </a:lnSpc>
                        <a:spcAft>
                          <a:spcPts val="800"/>
                        </a:spcAft>
                      </a:pPr>
                      <a:r>
                        <a:rPr lang="en-US" sz="1100" kern="0">
                          <a:effectLst/>
                        </a:rPr>
                        <a:t>Q3 2023</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21%</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15%</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15%</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087724687"/>
                  </a:ext>
                </a:extLst>
              </a:tr>
              <a:tr h="234286">
                <a:tc>
                  <a:txBody>
                    <a:bodyPr/>
                    <a:lstStyle/>
                    <a:p>
                      <a:pPr algn="ctr">
                        <a:lnSpc>
                          <a:spcPct val="107000"/>
                        </a:lnSpc>
                        <a:spcAft>
                          <a:spcPts val="800"/>
                        </a:spcAft>
                      </a:pPr>
                      <a:r>
                        <a:rPr lang="en-US" sz="1100" kern="0">
                          <a:effectLst/>
                        </a:rPr>
                        <a:t>Q3 2024</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21%</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14%</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dirty="0">
                          <a:effectLst/>
                        </a:rPr>
                        <a:t>19%</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537944774"/>
                  </a:ext>
                </a:extLst>
              </a:tr>
            </a:tbl>
          </a:graphicData>
        </a:graphic>
      </p:graphicFrame>
      <p:sp>
        <p:nvSpPr>
          <p:cNvPr id="6" name="TextBox 5">
            <a:extLst>
              <a:ext uri="{FF2B5EF4-FFF2-40B4-BE49-F238E27FC236}">
                <a16:creationId xmlns:a16="http://schemas.microsoft.com/office/drawing/2014/main" id="{85D0D510-A4CE-46C0-6244-581444F03EDE}"/>
              </a:ext>
            </a:extLst>
          </p:cNvPr>
          <p:cNvSpPr txBox="1"/>
          <p:nvPr/>
        </p:nvSpPr>
        <p:spPr>
          <a:xfrm>
            <a:off x="596348" y="3031435"/>
            <a:ext cx="10267122" cy="3338863"/>
          </a:xfrm>
          <a:prstGeom prst="rect">
            <a:avLst/>
          </a:prstGeom>
          <a:noFill/>
        </p:spPr>
        <p:txBody>
          <a:bodyPr wrap="square" rtlCol="0">
            <a:spAutoFit/>
          </a:bodyPr>
          <a:lstStyle/>
          <a:p>
            <a:pPr marL="342900" lvl="0" indent="-342900" algn="just" rtl="0">
              <a:lnSpc>
                <a:spcPct val="115000"/>
              </a:lnSpc>
              <a:spcBef>
                <a:spcPts val="1200"/>
              </a:spcBef>
              <a:buFont typeface="Symbol" panose="05050102010706020507" pitchFamily="18" charset="2"/>
              <a:buChar char=""/>
            </a:pPr>
            <a:r>
              <a:rPr lang="en-US" sz="1800" b="1" kern="100" dirty="0">
                <a:effectLst/>
                <a:latin typeface="Calibri" panose="020F0502020204030204" pitchFamily="34" charset="0"/>
                <a:ea typeface="Calibri" panose="020F0502020204030204" pitchFamily="34" charset="0"/>
                <a:cs typeface="Arial" panose="020B0604020202020204" pitchFamily="34" charset="0"/>
              </a:rPr>
              <a:t>Orient:</a:t>
            </a:r>
            <a:r>
              <a:rPr lang="en-US" sz="1800" kern="100" dirty="0">
                <a:effectLst/>
                <a:latin typeface="Calibri" panose="020F0502020204030204" pitchFamily="34" charset="0"/>
                <a:ea typeface="Calibri" panose="020F0502020204030204" pitchFamily="34" charset="0"/>
                <a:cs typeface="Arial" panose="020B0604020202020204" pitchFamily="34" charset="0"/>
              </a:rPr>
              <a:t> Maintaining its dominant position, Orient's insurance revenue rose significantly from AED 4,670 million in Q3 2023 to AED 5,548 million in Q3 2024, a 19% increase. This sustained its 21% market share, cementing its leadership in the sector.</a:t>
            </a: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buFont typeface="Symbol" panose="05050102010706020507" pitchFamily="18" charset="2"/>
              <a:buChar char=""/>
            </a:pPr>
            <a:r>
              <a:rPr lang="en-US" sz="1800" b="1" kern="100" dirty="0">
                <a:effectLst/>
                <a:latin typeface="Calibri" panose="020F0502020204030204" pitchFamily="34" charset="0"/>
                <a:ea typeface="Calibri" panose="020F0502020204030204" pitchFamily="34" charset="0"/>
                <a:cs typeface="Arial" panose="020B0604020202020204" pitchFamily="34" charset="0"/>
              </a:rPr>
              <a:t>ADNIC:</a:t>
            </a:r>
            <a:r>
              <a:rPr lang="en-US" sz="1800" kern="100" dirty="0">
                <a:effectLst/>
                <a:latin typeface="Calibri" panose="020F0502020204030204" pitchFamily="34" charset="0"/>
                <a:ea typeface="Calibri" panose="020F0502020204030204" pitchFamily="34" charset="0"/>
                <a:cs typeface="Arial" panose="020B0604020202020204" pitchFamily="34" charset="0"/>
              </a:rPr>
              <a:t> ADNIC experienced the most notable growth, with its insurance revenue surging by 57%, from AED 3,334 million in Q3 2023 to AED 5,242 million in Q3 2024. This propelled its market share from 15% to 19%, overtaking </a:t>
            </a:r>
            <a:r>
              <a:rPr lang="en-US" sz="1800" kern="100" dirty="0" err="1">
                <a:effectLst/>
                <a:latin typeface="Calibri" panose="020F0502020204030204" pitchFamily="34" charset="0"/>
                <a:ea typeface="Calibri" panose="020F0502020204030204" pitchFamily="34" charset="0"/>
                <a:cs typeface="Arial" panose="020B0604020202020204" pitchFamily="34" charset="0"/>
              </a:rPr>
              <a:t>Sukoon</a:t>
            </a:r>
            <a:r>
              <a:rPr lang="en-US" sz="1800" kern="100" dirty="0">
                <a:effectLst/>
                <a:latin typeface="Calibri" panose="020F0502020204030204" pitchFamily="34" charset="0"/>
                <a:ea typeface="Calibri" panose="020F0502020204030204" pitchFamily="34" charset="0"/>
                <a:cs typeface="Arial" panose="020B0604020202020204" pitchFamily="34" charset="0"/>
              </a:rPr>
              <a:t> to become the second-largest player in terms of insurance revenue.</a:t>
            </a: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Font typeface="Symbol" panose="05050102010706020507" pitchFamily="18" charset="2"/>
              <a:buChar char=""/>
            </a:pPr>
            <a:r>
              <a:rPr lang="en-US" sz="1800" b="1" kern="100" dirty="0" err="1">
                <a:effectLst/>
                <a:latin typeface="Calibri" panose="020F0502020204030204" pitchFamily="34" charset="0"/>
                <a:ea typeface="Calibri" panose="020F0502020204030204" pitchFamily="34" charset="0"/>
                <a:cs typeface="Arial" panose="020B0604020202020204" pitchFamily="34" charset="0"/>
              </a:rPr>
              <a:t>Sukoon</a:t>
            </a:r>
            <a:r>
              <a:rPr lang="en-US" sz="1800" b="1" kern="100" dirty="0">
                <a:effectLst/>
                <a:latin typeface="Calibri" panose="020F0502020204030204" pitchFamily="34" charset="0"/>
                <a:ea typeface="Calibri" panose="020F0502020204030204" pitchFamily="34" charset="0"/>
                <a:cs typeface="Arial" panose="020B0604020202020204" pitchFamily="34" charset="0"/>
              </a:rPr>
              <a:t>:</a:t>
            </a:r>
            <a:r>
              <a:rPr lang="en-US" sz="1800" kern="100" dirty="0">
                <a:effectLst/>
                <a:latin typeface="Calibri" panose="020F0502020204030204" pitchFamily="34" charset="0"/>
                <a:ea typeface="Calibri" panose="020F0502020204030204" pitchFamily="34" charset="0"/>
                <a:cs typeface="Arial" panose="020B0604020202020204" pitchFamily="34" charset="0"/>
              </a:rPr>
              <a:t> In contrast, </a:t>
            </a:r>
            <a:r>
              <a:rPr lang="en-US" sz="1800" kern="100" dirty="0" err="1">
                <a:effectLst/>
                <a:latin typeface="Calibri" panose="020F0502020204030204" pitchFamily="34" charset="0"/>
                <a:ea typeface="Calibri" panose="020F0502020204030204" pitchFamily="34" charset="0"/>
                <a:cs typeface="Arial" panose="020B0604020202020204" pitchFamily="34" charset="0"/>
              </a:rPr>
              <a:t>Sukoon's</a:t>
            </a:r>
            <a:r>
              <a:rPr lang="en-US" sz="1800" kern="100" dirty="0">
                <a:effectLst/>
                <a:latin typeface="Calibri" panose="020F0502020204030204" pitchFamily="34" charset="0"/>
                <a:ea typeface="Calibri" panose="020F0502020204030204" pitchFamily="34" charset="0"/>
                <a:cs typeface="Arial" panose="020B0604020202020204" pitchFamily="34" charset="0"/>
              </a:rPr>
              <a:t> performance was relatively stagnant, with a slight increase in insurance revenue from AED 3,357 million in Q3 2023 to AED 3,906 million in Q3 2024. This modest growth led to a decline in market share, from 15% in Q3 2023 to 14% in Q3 2024.</a:t>
            </a: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7" name="TextBox 6">
            <a:extLst>
              <a:ext uri="{FF2B5EF4-FFF2-40B4-BE49-F238E27FC236}">
                <a16:creationId xmlns:a16="http://schemas.microsoft.com/office/drawing/2014/main" id="{EF0A1553-B2C7-7868-4CD0-DF99D6E7143D}"/>
              </a:ext>
            </a:extLst>
          </p:cNvPr>
          <p:cNvSpPr txBox="1"/>
          <p:nvPr/>
        </p:nvSpPr>
        <p:spPr>
          <a:xfrm>
            <a:off x="487017" y="1550504"/>
            <a:ext cx="10754140" cy="615553"/>
          </a:xfrm>
          <a:prstGeom prst="rect">
            <a:avLst/>
          </a:prstGeom>
          <a:noFill/>
        </p:spPr>
        <p:txBody>
          <a:bodyPr wrap="square" rtlCol="0">
            <a:spAutoFit/>
          </a:bodyPr>
          <a:lstStyle/>
          <a:p>
            <a:r>
              <a:rPr lang="en-US" sz="1600" i="0" kern="100" dirty="0">
                <a:effectLst/>
                <a:latin typeface="Calibri" panose="020F0502020204030204" pitchFamily="34" charset="0"/>
                <a:ea typeface="Calibri" panose="020F0502020204030204" pitchFamily="34" charset="0"/>
                <a:cs typeface="Arial" panose="020B0604020202020204" pitchFamily="34" charset="0"/>
              </a:rPr>
              <a:t>Table 1: Market Share Comparison of Insurance Revenue: Top 3 UAE Insurance Companies (Q3 2023 vs Q3 2024)</a:t>
            </a:r>
            <a:endParaRPr lang="en-GB" sz="1600" i="1" kern="1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2219328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4893E-4A3D-A22F-5BD8-A28E2D9980E1}"/>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B71EEB18-4245-E6F5-EB67-C6022B19A169}"/>
              </a:ext>
            </a:extLst>
          </p:cNvPr>
          <p:cNvPicPr>
            <a:picLocks noChangeAspect="1"/>
          </p:cNvPicPr>
          <p:nvPr/>
        </p:nvPicPr>
        <p:blipFill>
          <a:blip r:embed="rId2"/>
          <a:stretch>
            <a:fillRect/>
          </a:stretch>
        </p:blipFill>
        <p:spPr>
          <a:xfrm rot="16200000">
            <a:off x="5858890" y="606322"/>
            <a:ext cx="474220" cy="11973074"/>
          </a:xfrm>
          <a:prstGeom prst="rect">
            <a:avLst/>
          </a:prstGeom>
        </p:spPr>
      </p:pic>
      <p:sp>
        <p:nvSpPr>
          <p:cNvPr id="11" name="Rectangle 10">
            <a:extLst>
              <a:ext uri="{FF2B5EF4-FFF2-40B4-BE49-F238E27FC236}">
                <a16:creationId xmlns:a16="http://schemas.microsoft.com/office/drawing/2014/main" id="{E52C5727-8CE6-65C4-C1A7-F9DDBB878890}"/>
              </a:ext>
            </a:extLst>
          </p:cNvPr>
          <p:cNvSpPr/>
          <p:nvPr/>
        </p:nvSpPr>
        <p:spPr>
          <a:xfrm>
            <a:off x="109461" y="1415233"/>
            <a:ext cx="11973075" cy="483145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D6ED01F-6CD3-69C6-8380-AF94744C42BB}"/>
              </a:ext>
            </a:extLst>
          </p:cNvPr>
          <p:cNvSpPr txBox="1"/>
          <p:nvPr/>
        </p:nvSpPr>
        <p:spPr>
          <a:xfrm>
            <a:off x="109461" y="659846"/>
            <a:ext cx="11973074" cy="658835"/>
          </a:xfrm>
          <a:prstGeom prst="rect">
            <a:avLst/>
          </a:prstGeom>
          <a:noFill/>
        </p:spPr>
        <p:txBody>
          <a:bodyPr wrap="square" rtlCol="0">
            <a:spAutoFit/>
          </a:bodyPr>
          <a:lstStyle/>
          <a:p>
            <a:pPr lvl="0">
              <a:lnSpc>
                <a:spcPct val="107000"/>
              </a:lnSpc>
              <a:spcAft>
                <a:spcPts val="800"/>
              </a:spcAft>
              <a:tabLst>
                <a:tab pos="457200" algn="l"/>
              </a:tabLst>
            </a:pPr>
            <a:r>
              <a:rPr lang="en-GB" sz="3600" b="1" kern="100" dirty="0">
                <a:solidFill>
                  <a:srgbClr val="2E74B5"/>
                </a:solidFill>
                <a:effectLst/>
                <a:latin typeface="Calibri" panose="020F0502020204030204" pitchFamily="34" charset="0"/>
                <a:ea typeface="Calibri" panose="020F0502020204030204" pitchFamily="34" charset="0"/>
                <a:cs typeface="Arial" panose="020B0604020202020204" pitchFamily="34" charset="0"/>
              </a:rPr>
              <a:t>Net Profit </a:t>
            </a:r>
            <a:r>
              <a:rPr lang="en-GB" sz="3600" b="1" kern="100" dirty="0">
                <a:solidFill>
                  <a:srgbClr val="2E74B5"/>
                </a:solidFill>
                <a:latin typeface="Calibri" panose="020F0502020204030204" pitchFamily="34" charset="0"/>
                <a:ea typeface="Calibri" panose="020F0502020204030204" pitchFamily="34" charset="0"/>
                <a:cs typeface="Arial" panose="020B0604020202020204" pitchFamily="34" charset="0"/>
              </a:rPr>
              <a:t>A</a:t>
            </a:r>
            <a:r>
              <a:rPr lang="en-GB" sz="3600" b="1" kern="100" dirty="0">
                <a:solidFill>
                  <a:srgbClr val="2E74B5"/>
                </a:solidFill>
                <a:effectLst/>
                <a:latin typeface="Calibri" panose="020F0502020204030204" pitchFamily="34" charset="0"/>
                <a:ea typeface="Calibri" panose="020F0502020204030204" pitchFamily="34" charset="0"/>
                <a:cs typeface="Arial" panose="020B0604020202020204" pitchFamily="34" charset="0"/>
              </a:rPr>
              <a:t>nalysis </a:t>
            </a:r>
            <a:endParaRPr lang="en-GB" sz="3600" kern="100" dirty="0">
              <a:solidFill>
                <a:srgbClr val="2E74B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9" name="Half Frame 18">
            <a:extLst>
              <a:ext uri="{FF2B5EF4-FFF2-40B4-BE49-F238E27FC236}">
                <a16:creationId xmlns:a16="http://schemas.microsoft.com/office/drawing/2014/main" id="{33A11A87-918F-D98F-514C-C19080EE2F0B}"/>
              </a:ext>
            </a:extLst>
          </p:cNvPr>
          <p:cNvSpPr/>
          <p:nvPr/>
        </p:nvSpPr>
        <p:spPr>
          <a:xfrm>
            <a:off x="109462" y="1415233"/>
            <a:ext cx="11973075" cy="4831459"/>
          </a:xfrm>
          <a:prstGeom prst="halfFrame">
            <a:avLst>
              <a:gd name="adj1" fmla="val 822"/>
              <a:gd name="adj2" fmla="val 1015"/>
            </a:avLst>
          </a:prstGeom>
          <a:solidFill>
            <a:srgbClr val="4597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TextBox 23">
            <a:extLst>
              <a:ext uri="{FF2B5EF4-FFF2-40B4-BE49-F238E27FC236}">
                <a16:creationId xmlns:a16="http://schemas.microsoft.com/office/drawing/2014/main" id="{7015A57D-4D86-4C33-9EB9-202EDB874DB6}"/>
              </a:ext>
            </a:extLst>
          </p:cNvPr>
          <p:cNvSpPr txBox="1"/>
          <p:nvPr/>
        </p:nvSpPr>
        <p:spPr>
          <a:xfrm>
            <a:off x="8634661" y="6422860"/>
            <a:ext cx="3447876" cy="307777"/>
          </a:xfrm>
          <a:prstGeom prst="rect">
            <a:avLst/>
          </a:prstGeom>
          <a:noFill/>
        </p:spPr>
        <p:txBody>
          <a:bodyPr wrap="square" rtlCol="0">
            <a:spAutoFit/>
          </a:bodyPr>
          <a:lstStyle/>
          <a:p>
            <a:pPr algn="r"/>
            <a:r>
              <a:rPr lang="en-US" sz="1400" b="1" dirty="0">
                <a:solidFill>
                  <a:srgbClr val="005386"/>
                </a:solidFill>
              </a:rPr>
              <a:t>Jihad Faitrouni, </a:t>
            </a:r>
          </a:p>
        </p:txBody>
      </p:sp>
      <p:sp>
        <p:nvSpPr>
          <p:cNvPr id="2" name="TextBox 1">
            <a:extLst>
              <a:ext uri="{FF2B5EF4-FFF2-40B4-BE49-F238E27FC236}">
                <a16:creationId xmlns:a16="http://schemas.microsoft.com/office/drawing/2014/main" id="{1FD1E4B2-9463-24DB-FD85-5CF95FE3252E}"/>
              </a:ext>
            </a:extLst>
          </p:cNvPr>
          <p:cNvSpPr txBox="1"/>
          <p:nvPr/>
        </p:nvSpPr>
        <p:spPr>
          <a:xfrm>
            <a:off x="241985" y="2600247"/>
            <a:ext cx="11088624" cy="768287"/>
          </a:xfrm>
          <a:prstGeom prst="rect">
            <a:avLst/>
          </a:prstGeom>
          <a:noFill/>
        </p:spPr>
        <p:txBody>
          <a:bodyPr wrap="square" rtlCol="0">
            <a:spAutoFit/>
          </a:bodyPr>
          <a:lstStyle/>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graphicFrame>
        <p:nvGraphicFramePr>
          <p:cNvPr id="4" name="Table 3">
            <a:extLst>
              <a:ext uri="{FF2B5EF4-FFF2-40B4-BE49-F238E27FC236}">
                <a16:creationId xmlns:a16="http://schemas.microsoft.com/office/drawing/2014/main" id="{7EDC7D53-ACFB-A4DF-F111-DA03F0860F54}"/>
              </a:ext>
            </a:extLst>
          </p:cNvPr>
          <p:cNvGraphicFramePr>
            <a:graphicFrameLocks noGrp="1"/>
          </p:cNvGraphicFramePr>
          <p:nvPr>
            <p:extLst>
              <p:ext uri="{D42A27DB-BD31-4B8C-83A1-F6EECF244321}">
                <p14:modId xmlns:p14="http://schemas.microsoft.com/office/powerpoint/2010/main" val="1783201388"/>
              </p:ext>
            </p:extLst>
          </p:nvPr>
        </p:nvGraphicFramePr>
        <p:xfrm>
          <a:off x="2716254" y="1869530"/>
          <a:ext cx="6441440" cy="552450"/>
        </p:xfrm>
        <a:graphic>
          <a:graphicData uri="http://schemas.openxmlformats.org/drawingml/2006/table">
            <a:tbl>
              <a:tblPr firstRow="1" firstCol="1" bandRow="1">
                <a:tableStyleId>{5C22544A-7EE6-4342-B048-85BDC9FD1C3A}</a:tableStyleId>
              </a:tblPr>
              <a:tblGrid>
                <a:gridCol w="2427605">
                  <a:extLst>
                    <a:ext uri="{9D8B030D-6E8A-4147-A177-3AD203B41FA5}">
                      <a16:colId xmlns:a16="http://schemas.microsoft.com/office/drawing/2014/main" val="4114106996"/>
                    </a:ext>
                  </a:extLst>
                </a:gridCol>
                <a:gridCol w="1529715">
                  <a:extLst>
                    <a:ext uri="{9D8B030D-6E8A-4147-A177-3AD203B41FA5}">
                      <a16:colId xmlns:a16="http://schemas.microsoft.com/office/drawing/2014/main" val="3870748439"/>
                    </a:ext>
                  </a:extLst>
                </a:gridCol>
                <a:gridCol w="1417955">
                  <a:extLst>
                    <a:ext uri="{9D8B030D-6E8A-4147-A177-3AD203B41FA5}">
                      <a16:colId xmlns:a16="http://schemas.microsoft.com/office/drawing/2014/main" val="206352666"/>
                    </a:ext>
                  </a:extLst>
                </a:gridCol>
                <a:gridCol w="1066165">
                  <a:extLst>
                    <a:ext uri="{9D8B030D-6E8A-4147-A177-3AD203B41FA5}">
                      <a16:colId xmlns:a16="http://schemas.microsoft.com/office/drawing/2014/main" val="1076719867"/>
                    </a:ext>
                  </a:extLst>
                </a:gridCol>
              </a:tblGrid>
              <a:tr h="184150">
                <a:tc>
                  <a:txBody>
                    <a:bodyPr/>
                    <a:lstStyle/>
                    <a:p>
                      <a:pPr algn="ctr">
                        <a:lnSpc>
                          <a:spcPct val="107000"/>
                        </a:lnSpc>
                        <a:spcAft>
                          <a:spcPts val="800"/>
                        </a:spcAft>
                      </a:pPr>
                      <a:r>
                        <a:rPr lang="en-US" sz="1100" kern="0">
                          <a:effectLst/>
                        </a:rPr>
                        <a:t>Market Share of Net Profit</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Orient</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Sukoon</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ADNIC</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469574764"/>
                  </a:ext>
                </a:extLst>
              </a:tr>
              <a:tr h="184150">
                <a:tc>
                  <a:txBody>
                    <a:bodyPr/>
                    <a:lstStyle/>
                    <a:p>
                      <a:pPr algn="ctr">
                        <a:lnSpc>
                          <a:spcPct val="107000"/>
                        </a:lnSpc>
                        <a:spcAft>
                          <a:spcPts val="800"/>
                        </a:spcAft>
                      </a:pPr>
                      <a:r>
                        <a:rPr lang="en-US" sz="1100" kern="0">
                          <a:effectLst/>
                        </a:rPr>
                        <a:t>Q3 2024</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33%</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12%</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20%</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92709582"/>
                  </a:ext>
                </a:extLst>
              </a:tr>
              <a:tr h="184150">
                <a:tc>
                  <a:txBody>
                    <a:bodyPr/>
                    <a:lstStyle/>
                    <a:p>
                      <a:pPr algn="ctr">
                        <a:lnSpc>
                          <a:spcPct val="107000"/>
                        </a:lnSpc>
                        <a:spcAft>
                          <a:spcPts val="800"/>
                        </a:spcAft>
                      </a:pPr>
                      <a:r>
                        <a:rPr lang="en-US" sz="1100" kern="0">
                          <a:effectLst/>
                        </a:rPr>
                        <a:t>Q3 2023</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41%</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13%</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dirty="0">
                          <a:effectLst/>
                        </a:rPr>
                        <a:t>23%</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452246985"/>
                  </a:ext>
                </a:extLst>
              </a:tr>
            </a:tbl>
          </a:graphicData>
        </a:graphic>
      </p:graphicFrame>
      <p:sp>
        <p:nvSpPr>
          <p:cNvPr id="5" name="TextBox 4">
            <a:extLst>
              <a:ext uri="{FF2B5EF4-FFF2-40B4-BE49-F238E27FC236}">
                <a16:creationId xmlns:a16="http://schemas.microsoft.com/office/drawing/2014/main" id="{4FFDD215-4D75-9C0C-C5B5-51895D4037E0}"/>
              </a:ext>
            </a:extLst>
          </p:cNvPr>
          <p:cNvSpPr txBox="1"/>
          <p:nvPr/>
        </p:nvSpPr>
        <p:spPr>
          <a:xfrm>
            <a:off x="384379" y="2566308"/>
            <a:ext cx="10803835" cy="4056367"/>
          </a:xfrm>
          <a:prstGeom prst="rect">
            <a:avLst/>
          </a:prstGeom>
          <a:noFill/>
        </p:spPr>
        <p:txBody>
          <a:bodyPr wrap="square" rtlCol="0">
            <a:spAutoFit/>
          </a:bodyPr>
          <a:lstStyle/>
          <a:p>
            <a:pPr algn="just">
              <a:lnSpc>
                <a:spcPct val="107000"/>
              </a:lnSpc>
              <a:spcBef>
                <a:spcPts val="1200"/>
              </a:spcBef>
              <a:spcAft>
                <a:spcPts val="800"/>
              </a:spcAft>
            </a:pPr>
            <a:r>
              <a:rPr lang="en-US" sz="1800" kern="100" dirty="0">
                <a:effectLst/>
                <a:latin typeface="Calibri" panose="020F0502020204030204" pitchFamily="34" charset="0"/>
                <a:ea typeface="Calibri" panose="020F0502020204030204" pitchFamily="34" charset="0"/>
                <a:cs typeface="Arial" panose="020B0604020202020204" pitchFamily="34" charset="0"/>
              </a:rPr>
              <a:t>In terms of net profit, the competitive dynamics between the top companies shifted significantly:</a:t>
            </a: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buFont typeface="Symbol" panose="05050102010706020507" pitchFamily="18" charset="2"/>
              <a:buChar char=""/>
            </a:pPr>
            <a:r>
              <a:rPr lang="en-US" sz="1800" b="1" kern="100" dirty="0">
                <a:effectLst/>
                <a:latin typeface="Calibri" panose="020F0502020204030204" pitchFamily="34" charset="0"/>
                <a:ea typeface="Calibri" panose="020F0502020204030204" pitchFamily="34" charset="0"/>
                <a:cs typeface="Arial" panose="020B0604020202020204" pitchFamily="34" charset="0"/>
              </a:rPr>
              <a:t>Orient:</a:t>
            </a:r>
            <a:r>
              <a:rPr lang="en-US" sz="1800" kern="100" dirty="0">
                <a:effectLst/>
                <a:latin typeface="Calibri" panose="020F0502020204030204" pitchFamily="34" charset="0"/>
                <a:ea typeface="Calibri" panose="020F0502020204030204" pitchFamily="34" charset="0"/>
                <a:cs typeface="Arial" panose="020B0604020202020204" pitchFamily="34" charset="0"/>
              </a:rPr>
              <a:t> Orient’s net profit grew by 6%, from AED 504 million in Q3 2023 to AED 536 million in Q3 2024, increasing its share of the sector’s total net profit from 33% to 41%. This reaffirms Orient’s outperformance not only in insurance revenue but also in profitability.</a:t>
            </a: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buFont typeface="Symbol" panose="05050102010706020507" pitchFamily="18" charset="2"/>
              <a:buChar char=""/>
            </a:pPr>
            <a:r>
              <a:rPr lang="en-US" sz="1800" b="1" kern="100" dirty="0">
                <a:effectLst/>
                <a:latin typeface="Calibri" panose="020F0502020204030204" pitchFamily="34" charset="0"/>
                <a:ea typeface="Calibri" panose="020F0502020204030204" pitchFamily="34" charset="0"/>
                <a:cs typeface="Arial" panose="020B0604020202020204" pitchFamily="34" charset="0"/>
              </a:rPr>
              <a:t>ADNIC:</a:t>
            </a:r>
            <a:r>
              <a:rPr lang="en-US" sz="1800" kern="100" dirty="0">
                <a:effectLst/>
                <a:latin typeface="Calibri" panose="020F0502020204030204" pitchFamily="34" charset="0"/>
                <a:ea typeface="Calibri" panose="020F0502020204030204" pitchFamily="34" charset="0"/>
                <a:cs typeface="Arial" panose="020B0604020202020204" pitchFamily="34" charset="0"/>
              </a:rPr>
              <a:t> Despite a relatively modest 2% increase in net profit, from AED 302 million in Q3 2023 to AED 308 million in Q3 2024, ADNIC now represents 23% of the sector's total net profit, up from 20% in Q3 2023. It has moved from third to second place in net profit market share, intensifying competition with Orient in terms of insurance revenue while trailing behind in profitability.</a:t>
            </a: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Font typeface="Symbol" panose="05050102010706020507" pitchFamily="18" charset="2"/>
              <a:buChar char=""/>
            </a:pPr>
            <a:r>
              <a:rPr lang="en-US" sz="1800" b="1" kern="100" dirty="0" err="1">
                <a:effectLst/>
                <a:latin typeface="Calibri" panose="020F0502020204030204" pitchFamily="34" charset="0"/>
                <a:ea typeface="Calibri" panose="020F0502020204030204" pitchFamily="34" charset="0"/>
                <a:cs typeface="Arial" panose="020B0604020202020204" pitchFamily="34" charset="0"/>
              </a:rPr>
              <a:t>Sukoon</a:t>
            </a:r>
            <a:r>
              <a:rPr lang="en-US" sz="1800" b="1" kern="100" dirty="0">
                <a:effectLst/>
                <a:latin typeface="Calibri" panose="020F0502020204030204" pitchFamily="34" charset="0"/>
                <a:ea typeface="Calibri" panose="020F0502020204030204" pitchFamily="34" charset="0"/>
                <a:cs typeface="Arial" panose="020B0604020202020204" pitchFamily="34" charset="0"/>
              </a:rPr>
              <a:t>:</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en-US" sz="1800" kern="100" dirty="0" err="1">
                <a:effectLst/>
                <a:latin typeface="Calibri" panose="020F0502020204030204" pitchFamily="34" charset="0"/>
                <a:ea typeface="Calibri" panose="020F0502020204030204" pitchFamily="34" charset="0"/>
                <a:cs typeface="Arial" panose="020B0604020202020204" pitchFamily="34" charset="0"/>
              </a:rPr>
              <a:t>Sukoon</a:t>
            </a:r>
            <a:r>
              <a:rPr lang="en-US" sz="1800" kern="100" dirty="0">
                <a:effectLst/>
                <a:latin typeface="Calibri" panose="020F0502020204030204" pitchFamily="34" charset="0"/>
                <a:ea typeface="Calibri" panose="020F0502020204030204" pitchFamily="34" charset="0"/>
                <a:cs typeface="Arial" panose="020B0604020202020204" pitchFamily="34" charset="0"/>
              </a:rPr>
              <a:t> experienced a decline in net profit, dropping by 6% from AED 185 million in Q3 2023 to AED 173 million in Q3 2024. Its market share of total net profit fell from 13% in Q3 2023 to 11% in Q3 2024, reflecting a decline in competitiveness within the sector.</a:t>
            </a: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6" name="TextBox 5">
            <a:extLst>
              <a:ext uri="{FF2B5EF4-FFF2-40B4-BE49-F238E27FC236}">
                <a16:creationId xmlns:a16="http://schemas.microsoft.com/office/drawing/2014/main" id="{8B006B55-DEE8-AACA-3365-83BFA629880C}"/>
              </a:ext>
            </a:extLst>
          </p:cNvPr>
          <p:cNvSpPr txBox="1"/>
          <p:nvPr/>
        </p:nvSpPr>
        <p:spPr>
          <a:xfrm>
            <a:off x="1202504" y="1489590"/>
            <a:ext cx="10532231" cy="615553"/>
          </a:xfrm>
          <a:prstGeom prst="rect">
            <a:avLst/>
          </a:prstGeom>
          <a:noFill/>
        </p:spPr>
        <p:txBody>
          <a:bodyPr wrap="square" rtlCol="0">
            <a:spAutoFit/>
          </a:bodyPr>
          <a:lstStyle/>
          <a:p>
            <a:r>
              <a:rPr lang="en-US" sz="1600" i="0" kern="100" dirty="0">
                <a:effectLst/>
                <a:latin typeface="Calibri" panose="020F0502020204030204" pitchFamily="34" charset="0"/>
                <a:ea typeface="Calibri" panose="020F0502020204030204" pitchFamily="34" charset="0"/>
                <a:cs typeface="Arial" panose="020B0604020202020204" pitchFamily="34" charset="0"/>
              </a:rPr>
              <a:t>Table 2: Market Share Comparison of Net Profit: Top 3 UAE Insurance Companies (Q3 2023 vs Q3 2024)</a:t>
            </a:r>
            <a:endParaRPr lang="en-GB" sz="1600" i="1" kern="1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1540496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ADBE2-897E-C992-5C77-3D3A72F0ECE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1B593EE8-E4E5-1474-DE0F-D5292365C094}"/>
              </a:ext>
            </a:extLst>
          </p:cNvPr>
          <p:cNvPicPr>
            <a:picLocks noChangeAspect="1"/>
          </p:cNvPicPr>
          <p:nvPr/>
        </p:nvPicPr>
        <p:blipFill>
          <a:blip r:embed="rId2"/>
          <a:stretch>
            <a:fillRect/>
          </a:stretch>
        </p:blipFill>
        <p:spPr>
          <a:xfrm rot="16200000">
            <a:off x="5858890" y="606322"/>
            <a:ext cx="474220" cy="11973074"/>
          </a:xfrm>
          <a:prstGeom prst="rect">
            <a:avLst/>
          </a:prstGeom>
        </p:spPr>
      </p:pic>
      <p:sp>
        <p:nvSpPr>
          <p:cNvPr id="11" name="Rectangle 10">
            <a:extLst>
              <a:ext uri="{FF2B5EF4-FFF2-40B4-BE49-F238E27FC236}">
                <a16:creationId xmlns:a16="http://schemas.microsoft.com/office/drawing/2014/main" id="{92B2982D-C3AE-64AD-1AB3-E85655740DCB}"/>
              </a:ext>
            </a:extLst>
          </p:cNvPr>
          <p:cNvSpPr/>
          <p:nvPr/>
        </p:nvSpPr>
        <p:spPr>
          <a:xfrm>
            <a:off x="109461" y="1415233"/>
            <a:ext cx="11973075" cy="483145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9BCAD56-2C64-547D-7218-F9B4AEA7C3B6}"/>
              </a:ext>
            </a:extLst>
          </p:cNvPr>
          <p:cNvSpPr txBox="1"/>
          <p:nvPr/>
        </p:nvSpPr>
        <p:spPr>
          <a:xfrm>
            <a:off x="109461" y="659846"/>
            <a:ext cx="11973074" cy="658835"/>
          </a:xfrm>
          <a:prstGeom prst="rect">
            <a:avLst/>
          </a:prstGeom>
          <a:noFill/>
        </p:spPr>
        <p:txBody>
          <a:bodyPr wrap="square" rtlCol="0">
            <a:spAutoFit/>
          </a:bodyPr>
          <a:lstStyle/>
          <a:p>
            <a:pPr lvl="0">
              <a:lnSpc>
                <a:spcPct val="107000"/>
              </a:lnSpc>
              <a:spcAft>
                <a:spcPts val="800"/>
              </a:spcAft>
              <a:tabLst>
                <a:tab pos="457200" algn="l"/>
              </a:tabLst>
            </a:pPr>
            <a:r>
              <a:rPr lang="en-GB" sz="3600" b="1" kern="100" dirty="0">
                <a:solidFill>
                  <a:srgbClr val="2E74B5"/>
                </a:solidFill>
                <a:effectLst/>
                <a:latin typeface="Calibri" panose="020F0502020204030204" pitchFamily="34" charset="0"/>
                <a:ea typeface="Calibri" panose="020F0502020204030204" pitchFamily="34" charset="0"/>
                <a:cs typeface="Arial" panose="020B0604020202020204" pitchFamily="34" charset="0"/>
              </a:rPr>
              <a:t>Sectoral observation </a:t>
            </a:r>
            <a:endParaRPr lang="en-GB" sz="3600" kern="100" dirty="0">
              <a:solidFill>
                <a:srgbClr val="2E74B5"/>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9" name="Half Frame 18">
            <a:extLst>
              <a:ext uri="{FF2B5EF4-FFF2-40B4-BE49-F238E27FC236}">
                <a16:creationId xmlns:a16="http://schemas.microsoft.com/office/drawing/2014/main" id="{992F6124-3519-46B0-88A8-7C7F1BE4F7AE}"/>
              </a:ext>
            </a:extLst>
          </p:cNvPr>
          <p:cNvSpPr/>
          <p:nvPr/>
        </p:nvSpPr>
        <p:spPr>
          <a:xfrm>
            <a:off x="109462" y="1415233"/>
            <a:ext cx="11973075" cy="4831459"/>
          </a:xfrm>
          <a:prstGeom prst="halfFrame">
            <a:avLst>
              <a:gd name="adj1" fmla="val 822"/>
              <a:gd name="adj2" fmla="val 1015"/>
            </a:avLst>
          </a:prstGeom>
          <a:solidFill>
            <a:srgbClr val="4597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TextBox 23">
            <a:extLst>
              <a:ext uri="{FF2B5EF4-FFF2-40B4-BE49-F238E27FC236}">
                <a16:creationId xmlns:a16="http://schemas.microsoft.com/office/drawing/2014/main" id="{6A81E157-D6A9-78D2-3FAC-7E5B252AA0B4}"/>
              </a:ext>
            </a:extLst>
          </p:cNvPr>
          <p:cNvSpPr txBox="1"/>
          <p:nvPr/>
        </p:nvSpPr>
        <p:spPr>
          <a:xfrm>
            <a:off x="8634661" y="6422860"/>
            <a:ext cx="3447876" cy="307777"/>
          </a:xfrm>
          <a:prstGeom prst="rect">
            <a:avLst/>
          </a:prstGeom>
          <a:noFill/>
        </p:spPr>
        <p:txBody>
          <a:bodyPr wrap="square" rtlCol="0">
            <a:spAutoFit/>
          </a:bodyPr>
          <a:lstStyle/>
          <a:p>
            <a:pPr algn="r"/>
            <a:r>
              <a:rPr lang="en-US" sz="1400" b="1" dirty="0">
                <a:solidFill>
                  <a:srgbClr val="005386"/>
                </a:solidFill>
              </a:rPr>
              <a:t>Jihad Faitrouni, </a:t>
            </a:r>
          </a:p>
        </p:txBody>
      </p:sp>
      <p:sp>
        <p:nvSpPr>
          <p:cNvPr id="2" name="TextBox 1">
            <a:extLst>
              <a:ext uri="{FF2B5EF4-FFF2-40B4-BE49-F238E27FC236}">
                <a16:creationId xmlns:a16="http://schemas.microsoft.com/office/drawing/2014/main" id="{D2489510-8FF9-58B4-E512-05E23379BDEE}"/>
              </a:ext>
            </a:extLst>
          </p:cNvPr>
          <p:cNvSpPr txBox="1"/>
          <p:nvPr/>
        </p:nvSpPr>
        <p:spPr>
          <a:xfrm>
            <a:off x="241985" y="2600247"/>
            <a:ext cx="11088624" cy="768287"/>
          </a:xfrm>
          <a:prstGeom prst="rect">
            <a:avLst/>
          </a:prstGeom>
          <a:noFill/>
        </p:spPr>
        <p:txBody>
          <a:bodyPr wrap="square" rtlCol="0">
            <a:spAutoFit/>
          </a:bodyPr>
          <a:lstStyle/>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5" name="TextBox 4">
            <a:extLst>
              <a:ext uri="{FF2B5EF4-FFF2-40B4-BE49-F238E27FC236}">
                <a16:creationId xmlns:a16="http://schemas.microsoft.com/office/drawing/2014/main" id="{B8414589-8CE7-1FFE-EC5A-A6C05223B08D}"/>
              </a:ext>
            </a:extLst>
          </p:cNvPr>
          <p:cNvSpPr txBox="1"/>
          <p:nvPr/>
        </p:nvSpPr>
        <p:spPr>
          <a:xfrm>
            <a:off x="241985" y="1823074"/>
            <a:ext cx="10803835" cy="2655279"/>
          </a:xfrm>
          <a:prstGeom prst="rect">
            <a:avLst/>
          </a:prstGeom>
          <a:noFill/>
        </p:spPr>
        <p:txBody>
          <a:bodyPr wrap="square" rtlCol="0">
            <a:spAutoFit/>
          </a:bodyPr>
          <a:lstStyle/>
          <a:p>
            <a:pPr algn="just">
              <a:lnSpc>
                <a:spcPct val="107000"/>
              </a:lnSpc>
              <a:spcAft>
                <a:spcPts val="800"/>
              </a:spcAft>
            </a:pPr>
            <a:r>
              <a:rPr lang="en-US" sz="1800" kern="100">
                <a:effectLst/>
                <a:latin typeface="Calibri" panose="020F0502020204030204" pitchFamily="34" charset="0"/>
                <a:ea typeface="Calibri" panose="020F0502020204030204" pitchFamily="34" charset="0"/>
                <a:cs typeface="Arial" panose="020B0604020202020204" pitchFamily="34" charset="0"/>
              </a:rPr>
              <a:t>The contrasting trajectories of ADNIC and Sukoon indicate a reshuffling of market positions, with ADNIC emerging as a stronger competitor in terms of insurance revenue while maintaining a gap in net profit. However, Orient retains its clear lead in both revenue and profitability, with its market share gains in net profit underscoring its operational efficiency and dominance in the sector. Sukoon, on the other hand, faces challenges in sustaining its competitive edge.</a:t>
            </a:r>
            <a:endParaRPr lang="en-GB" sz="1800" kern="10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sz="1800" kern="100">
                <a:effectLst/>
                <a:latin typeface="Calibri" panose="020F0502020204030204" pitchFamily="34" charset="0"/>
                <a:ea typeface="Calibri" panose="020F0502020204030204" pitchFamily="34" charset="0"/>
                <a:cs typeface="Arial" panose="020B0604020202020204" pitchFamily="34" charset="0"/>
              </a:rPr>
              <a:t> </a:t>
            </a:r>
            <a:endParaRPr lang="en-GB" sz="1800" kern="1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Font typeface="Wingdings" panose="05000000000000000000" pitchFamily="2" charset="2"/>
              <a:buChar char=""/>
            </a:pPr>
            <a:r>
              <a:rPr lang="en-US" sz="1800" kern="100">
                <a:effectLst/>
                <a:latin typeface="Calibri" panose="020F0502020204030204" pitchFamily="34" charset="0"/>
                <a:ea typeface="Calibri" panose="020F0502020204030204" pitchFamily="34" charset="0"/>
                <a:cs typeface="Arial" panose="020B0604020202020204" pitchFamily="34" charset="0"/>
              </a:rPr>
              <a:t>The growth percentages for insurance revenue and net profit are summarized in Table 3 below for the three leading companies:</a:t>
            </a:r>
            <a:endParaRPr lang="en-GB" sz="1800" kern="10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7CA31B8C-92D9-BE2A-106E-5DE839D64145}"/>
              </a:ext>
            </a:extLst>
          </p:cNvPr>
          <p:cNvGraphicFramePr>
            <a:graphicFrameLocks noGrp="1"/>
          </p:cNvGraphicFramePr>
          <p:nvPr>
            <p:extLst>
              <p:ext uri="{D42A27DB-BD31-4B8C-83A1-F6EECF244321}">
                <p14:modId xmlns:p14="http://schemas.microsoft.com/office/powerpoint/2010/main" val="3235927292"/>
              </p:ext>
            </p:extLst>
          </p:nvPr>
        </p:nvGraphicFramePr>
        <p:xfrm>
          <a:off x="2184331" y="4612932"/>
          <a:ext cx="6651556" cy="714441"/>
        </p:xfrm>
        <a:graphic>
          <a:graphicData uri="http://schemas.openxmlformats.org/drawingml/2006/table">
            <a:tbl>
              <a:tblPr firstRow="1" firstCol="1" bandRow="1">
                <a:tableStyleId>{5C22544A-7EE6-4342-B048-85BDC9FD1C3A}</a:tableStyleId>
              </a:tblPr>
              <a:tblGrid>
                <a:gridCol w="2506611">
                  <a:extLst>
                    <a:ext uri="{9D8B030D-6E8A-4147-A177-3AD203B41FA5}">
                      <a16:colId xmlns:a16="http://schemas.microsoft.com/office/drawing/2014/main" val="2186357923"/>
                    </a:ext>
                  </a:extLst>
                </a:gridCol>
                <a:gridCol w="1577436">
                  <a:extLst>
                    <a:ext uri="{9D8B030D-6E8A-4147-A177-3AD203B41FA5}">
                      <a16:colId xmlns:a16="http://schemas.microsoft.com/office/drawing/2014/main" val="3904680587"/>
                    </a:ext>
                  </a:extLst>
                </a:gridCol>
                <a:gridCol w="1466774">
                  <a:extLst>
                    <a:ext uri="{9D8B030D-6E8A-4147-A177-3AD203B41FA5}">
                      <a16:colId xmlns:a16="http://schemas.microsoft.com/office/drawing/2014/main" val="1270911053"/>
                    </a:ext>
                  </a:extLst>
                </a:gridCol>
                <a:gridCol w="1100735">
                  <a:extLst>
                    <a:ext uri="{9D8B030D-6E8A-4147-A177-3AD203B41FA5}">
                      <a16:colId xmlns:a16="http://schemas.microsoft.com/office/drawing/2014/main" val="1382111407"/>
                    </a:ext>
                  </a:extLst>
                </a:gridCol>
              </a:tblGrid>
              <a:tr h="238147">
                <a:tc>
                  <a:txBody>
                    <a:bodyPr/>
                    <a:lstStyle/>
                    <a:p>
                      <a:pPr algn="ctr">
                        <a:lnSpc>
                          <a:spcPct val="107000"/>
                        </a:lnSpc>
                        <a:spcAft>
                          <a:spcPts val="800"/>
                        </a:spcAft>
                      </a:pPr>
                      <a:r>
                        <a:rPr lang="en-US" sz="1100" kern="0">
                          <a:effectLst/>
                        </a:rPr>
                        <a:t>Growth Percentage</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Orient</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Sukoon</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ADNIC</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153791955"/>
                  </a:ext>
                </a:extLst>
              </a:tr>
              <a:tr h="238147">
                <a:tc>
                  <a:txBody>
                    <a:bodyPr/>
                    <a:lstStyle/>
                    <a:p>
                      <a:pPr algn="ctr">
                        <a:lnSpc>
                          <a:spcPct val="107000"/>
                        </a:lnSpc>
                        <a:spcAft>
                          <a:spcPts val="800"/>
                        </a:spcAft>
                      </a:pPr>
                      <a:r>
                        <a:rPr lang="en-US" sz="1100" kern="0">
                          <a:effectLst/>
                        </a:rPr>
                        <a:t>Insurance Revenue</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19%</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16%</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57%</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49767395"/>
                  </a:ext>
                </a:extLst>
              </a:tr>
              <a:tr h="238147">
                <a:tc>
                  <a:txBody>
                    <a:bodyPr/>
                    <a:lstStyle/>
                    <a:p>
                      <a:pPr algn="ctr">
                        <a:lnSpc>
                          <a:spcPct val="107000"/>
                        </a:lnSpc>
                        <a:spcAft>
                          <a:spcPts val="800"/>
                        </a:spcAft>
                      </a:pPr>
                      <a:r>
                        <a:rPr lang="en-US" sz="1100" kern="0">
                          <a:effectLst/>
                        </a:rPr>
                        <a:t>Net Profit</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6%</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a:effectLst/>
                        </a:rPr>
                        <a:t>-6%</a:t>
                      </a:r>
                      <a:endParaRPr lang="en-GB"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en-US" sz="1100" kern="0" dirty="0">
                          <a:effectLst/>
                        </a:rPr>
                        <a:t>2%</a:t>
                      </a:r>
                      <a:endParaRPr lang="en-GB"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178209621"/>
                  </a:ext>
                </a:extLst>
              </a:tr>
            </a:tbl>
          </a:graphicData>
        </a:graphic>
      </p:graphicFrame>
      <p:sp>
        <p:nvSpPr>
          <p:cNvPr id="6" name="TextBox 5">
            <a:extLst>
              <a:ext uri="{FF2B5EF4-FFF2-40B4-BE49-F238E27FC236}">
                <a16:creationId xmlns:a16="http://schemas.microsoft.com/office/drawing/2014/main" id="{8E4413BB-44BF-6901-5CDC-177474FAD018}"/>
              </a:ext>
            </a:extLst>
          </p:cNvPr>
          <p:cNvSpPr txBox="1"/>
          <p:nvPr/>
        </p:nvSpPr>
        <p:spPr>
          <a:xfrm>
            <a:off x="241985" y="5653418"/>
            <a:ext cx="11088624" cy="923330"/>
          </a:xfrm>
          <a:prstGeom prst="rect">
            <a:avLst/>
          </a:prstGeom>
          <a:noFill/>
        </p:spPr>
        <p:txBody>
          <a:bodyPr wrap="square" rtlCol="0">
            <a:spAutoFit/>
          </a:bodyPr>
          <a:lstStyle/>
          <a:p>
            <a:r>
              <a:rPr lang="en-US" sz="1800" kern="100" dirty="0">
                <a:effectLst/>
                <a:latin typeface="Calibri" panose="020F0502020204030204" pitchFamily="34" charset="0"/>
                <a:ea typeface="Calibri" panose="020F0502020204030204" pitchFamily="34" charset="0"/>
                <a:cs typeface="Arial" panose="020B0604020202020204" pitchFamily="34" charset="0"/>
              </a:rPr>
              <a:t>These growth trends highlight the varying levels of performance among the leading companies and underline the competitive dynamics in the UAE insurance sector.</a:t>
            </a: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1382137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B7584CA-8675-BCA9-490E-E75F9593112F}"/>
              </a:ext>
            </a:extLst>
          </p:cNvPr>
          <p:cNvPicPr>
            <a:picLocks noChangeAspect="1"/>
          </p:cNvPicPr>
          <p:nvPr/>
        </p:nvPicPr>
        <p:blipFill>
          <a:blip r:embed="rId2"/>
          <a:stretch>
            <a:fillRect/>
          </a:stretch>
        </p:blipFill>
        <p:spPr>
          <a:xfrm rot="16200000">
            <a:off x="5895947" y="577654"/>
            <a:ext cx="400106" cy="11973074"/>
          </a:xfrm>
          <a:prstGeom prst="rect">
            <a:avLst/>
          </a:prstGeom>
        </p:spPr>
      </p:pic>
      <p:sp>
        <p:nvSpPr>
          <p:cNvPr id="3" name="Subtitle 2">
            <a:extLst>
              <a:ext uri="{FF2B5EF4-FFF2-40B4-BE49-F238E27FC236}">
                <a16:creationId xmlns:a16="http://schemas.microsoft.com/office/drawing/2014/main" id="{5C23A020-743B-B8B1-79EC-09A9A7CFD6AE}"/>
              </a:ext>
            </a:extLst>
          </p:cNvPr>
          <p:cNvSpPr>
            <a:spLocks noGrp="1"/>
          </p:cNvSpPr>
          <p:nvPr>
            <p:ph type="subTitle" idx="1"/>
          </p:nvPr>
        </p:nvSpPr>
        <p:spPr>
          <a:xfrm>
            <a:off x="367748" y="1852493"/>
            <a:ext cx="11400181" cy="1664835"/>
          </a:xfrm>
        </p:spPr>
        <p:txBody>
          <a:bodyPr>
            <a:normAutofit/>
          </a:bodyPr>
          <a:lstStyle/>
          <a:p>
            <a:pPr algn="l"/>
            <a:endParaRPr lang="en-GB" sz="4000" b="1" kern="100" dirty="0">
              <a:solidFill>
                <a:srgbClr val="2E74B5"/>
              </a:solidFill>
              <a:effectLst/>
              <a:latin typeface="Calibri" panose="020F0502020204030204" pitchFamily="34" charset="0"/>
              <a:ea typeface="Calibri" panose="020F0502020204030204" pitchFamily="34" charset="0"/>
              <a:cs typeface="Arial" panose="020B0604020202020204" pitchFamily="34" charset="0"/>
            </a:endParaRPr>
          </a:p>
          <a:p>
            <a:pPr algn="l"/>
            <a:r>
              <a:rPr lang="en-GB" sz="4000" b="1" kern="100" dirty="0">
                <a:solidFill>
                  <a:srgbClr val="2E74B5"/>
                </a:solidFill>
                <a:effectLst/>
                <a:latin typeface="Calibri" panose="020F0502020204030204" pitchFamily="34" charset="0"/>
                <a:ea typeface="Calibri" panose="020F0502020204030204" pitchFamily="34" charset="0"/>
                <a:cs typeface="Arial" panose="020B0604020202020204" pitchFamily="34" charset="0"/>
              </a:rPr>
              <a:t>UAE Insurance Sector Analysis (Q3 2023 vs. Q3 2024)</a:t>
            </a:r>
            <a:endParaRPr lang="en-GB" sz="4000" kern="100" dirty="0">
              <a:effectLst/>
              <a:latin typeface="Calibri" panose="020F0502020204030204" pitchFamily="34" charset="0"/>
              <a:ea typeface="Calibri" panose="020F0502020204030204" pitchFamily="34" charset="0"/>
              <a:cs typeface="Arial" panose="020B0604020202020204" pitchFamily="34" charset="0"/>
            </a:endParaRPr>
          </a:p>
          <a:p>
            <a:pPr algn="l"/>
            <a:endParaRPr lang="en-US" sz="4000" b="1" dirty="0">
              <a:solidFill>
                <a:schemeClr val="tx1">
                  <a:lumMod val="50000"/>
                  <a:lumOff val="50000"/>
                </a:schemeClr>
              </a:solidFill>
            </a:endParaRPr>
          </a:p>
        </p:txBody>
      </p:sp>
      <p:sp>
        <p:nvSpPr>
          <p:cNvPr id="5" name="Rectangle 4">
            <a:extLst>
              <a:ext uri="{FF2B5EF4-FFF2-40B4-BE49-F238E27FC236}">
                <a16:creationId xmlns:a16="http://schemas.microsoft.com/office/drawing/2014/main" id="{F67F3B8C-38C2-A3E8-28E1-53248F690578}"/>
              </a:ext>
            </a:extLst>
          </p:cNvPr>
          <p:cNvSpPr/>
          <p:nvPr/>
        </p:nvSpPr>
        <p:spPr>
          <a:xfrm>
            <a:off x="522513" y="3874426"/>
            <a:ext cx="11560023" cy="8253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b="1" dirty="0">
                <a:solidFill>
                  <a:srgbClr val="005386"/>
                </a:solidFill>
              </a:rPr>
              <a:t>CEO of UIS, Professor Jihad Faitrouni</a:t>
            </a:r>
            <a:endParaRPr lang="en-US" sz="3200" b="1" dirty="0">
              <a:solidFill>
                <a:srgbClr val="4597CA"/>
              </a:solidFill>
            </a:endParaRPr>
          </a:p>
        </p:txBody>
      </p:sp>
      <p:sp>
        <p:nvSpPr>
          <p:cNvPr id="8" name="Half Frame 7">
            <a:extLst>
              <a:ext uri="{FF2B5EF4-FFF2-40B4-BE49-F238E27FC236}">
                <a16:creationId xmlns:a16="http://schemas.microsoft.com/office/drawing/2014/main" id="{AF99F656-A7F6-DDE9-F9D2-7D49F9E09F4D}"/>
              </a:ext>
            </a:extLst>
          </p:cNvPr>
          <p:cNvSpPr/>
          <p:nvPr/>
        </p:nvSpPr>
        <p:spPr>
          <a:xfrm>
            <a:off x="109462" y="93757"/>
            <a:ext cx="11973075" cy="4344019"/>
          </a:xfrm>
          <a:prstGeom prst="halfFrame">
            <a:avLst>
              <a:gd name="adj1" fmla="val 3156"/>
              <a:gd name="adj2" fmla="val 3074"/>
            </a:avLst>
          </a:prstGeom>
          <a:solidFill>
            <a:srgbClr val="4597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7" name="Picture 6">
            <a:extLst>
              <a:ext uri="{FF2B5EF4-FFF2-40B4-BE49-F238E27FC236}">
                <a16:creationId xmlns:a16="http://schemas.microsoft.com/office/drawing/2014/main" id="{CE34115A-3E7C-9CC3-5E3D-55A288A860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513" y="5072278"/>
            <a:ext cx="5353049" cy="1029834"/>
          </a:xfrm>
          <a:prstGeom prst="rect">
            <a:avLst/>
          </a:prstGeom>
        </p:spPr>
      </p:pic>
      <p:sp>
        <p:nvSpPr>
          <p:cNvPr id="10" name="Subtitle 2">
            <a:extLst>
              <a:ext uri="{FF2B5EF4-FFF2-40B4-BE49-F238E27FC236}">
                <a16:creationId xmlns:a16="http://schemas.microsoft.com/office/drawing/2014/main" id="{01A0C9C2-D15C-E89D-B178-2FBB4A4CC9EB}"/>
              </a:ext>
            </a:extLst>
          </p:cNvPr>
          <p:cNvSpPr txBox="1">
            <a:spLocks/>
          </p:cNvSpPr>
          <p:nvPr/>
        </p:nvSpPr>
        <p:spPr>
          <a:xfrm>
            <a:off x="10527064" y="6468868"/>
            <a:ext cx="1833637" cy="314587"/>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a:solidFill>
                  <a:srgbClr val="005386"/>
                </a:solidFill>
              </a:rPr>
              <a:t>Jihad Faitrouni</a:t>
            </a:r>
            <a:endParaRPr lang="en-US" sz="1800" dirty="0">
              <a:solidFill>
                <a:srgbClr val="005386"/>
              </a:solidFill>
            </a:endParaRPr>
          </a:p>
        </p:txBody>
      </p:sp>
    </p:spTree>
    <p:extLst>
      <p:ext uri="{BB962C8B-B14F-4D97-AF65-F5344CB8AC3E}">
        <p14:creationId xmlns:p14="http://schemas.microsoft.com/office/powerpoint/2010/main" val="12504959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10036a27-063d-433f-bec4-80d585e4aae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C0C2E859F8B714B849E84833A1963C7" ma:contentTypeVersion="16" ma:contentTypeDescription="Create a new document." ma:contentTypeScope="" ma:versionID="4991194da24840fc32c700602d06add0">
  <xsd:schema xmlns:xsd="http://www.w3.org/2001/XMLSchema" xmlns:xs="http://www.w3.org/2001/XMLSchema" xmlns:p="http://schemas.microsoft.com/office/2006/metadata/properties" xmlns:ns3="10036a27-063d-433f-bec4-80d585e4aae7" xmlns:ns4="4aa457ed-5278-4663-89f8-b447619d2853" targetNamespace="http://schemas.microsoft.com/office/2006/metadata/properties" ma:root="true" ma:fieldsID="624cbbf9c470a60b52a30666286a04b8" ns3:_="" ns4:_="">
    <xsd:import namespace="10036a27-063d-433f-bec4-80d585e4aae7"/>
    <xsd:import namespace="4aa457ed-5278-4663-89f8-b447619d285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036a27-063d-433f-bec4-80d585e4aa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aa457ed-5278-4663-89f8-b447619d285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24496A-12B5-4F31-95FD-9DA5798EAE44}">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purl.org/dc/terms/"/>
    <ds:schemaRef ds:uri="4aa457ed-5278-4663-89f8-b447619d2853"/>
    <ds:schemaRef ds:uri="10036a27-063d-433f-bec4-80d585e4aae7"/>
    <ds:schemaRef ds:uri="http://www.w3.org/XML/1998/namespace"/>
    <ds:schemaRef ds:uri="http://purl.org/dc/dcmitype/"/>
  </ds:schemaRefs>
</ds:datastoreItem>
</file>

<file path=customXml/itemProps2.xml><?xml version="1.0" encoding="utf-8"?>
<ds:datastoreItem xmlns:ds="http://schemas.openxmlformats.org/officeDocument/2006/customXml" ds:itemID="{DD41F554-553B-45B2-A4A8-C94C9D5317B8}">
  <ds:schemaRefs>
    <ds:schemaRef ds:uri="http://schemas.microsoft.com/sharepoint/v3/contenttype/forms"/>
  </ds:schemaRefs>
</ds:datastoreItem>
</file>

<file path=customXml/itemProps3.xml><?xml version="1.0" encoding="utf-8"?>
<ds:datastoreItem xmlns:ds="http://schemas.openxmlformats.org/officeDocument/2006/customXml" ds:itemID="{29116B69-DACB-4B37-9700-B8CE1AFB2D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036a27-063d-433f-bec4-80d585e4aae7"/>
    <ds:schemaRef ds:uri="4aa457ed-5278-4663-89f8-b447619d28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2330</TotalTime>
  <Words>1245</Words>
  <Application>Microsoft Office PowerPoint</Application>
  <PresentationFormat>Widescreen</PresentationFormat>
  <Paragraphs>91</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Symbol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Lynn Faitrouni</dc:creator>
  <cp:lastModifiedBy>Saria Alameddine</cp:lastModifiedBy>
  <cp:revision>50</cp:revision>
  <dcterms:created xsi:type="dcterms:W3CDTF">2023-12-25T16:22:43Z</dcterms:created>
  <dcterms:modified xsi:type="dcterms:W3CDTF">2024-12-09T09:33:13Z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0x010100FC0C2E859F8B714B849E84833A1963C7</vt:lpwstr>
  </property>
</Properties>
</file>